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73" r:id="rId3"/>
    <p:sldId id="272" r:id="rId4"/>
    <p:sldId id="275" r:id="rId5"/>
    <p:sldId id="262" r:id="rId6"/>
    <p:sldId id="264" r:id="rId7"/>
    <p:sldId id="261" r:id="rId8"/>
    <p:sldId id="271"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rlene Friedman" initials="" lastIdx="4" clrIdx="0"/>
  <p:cmAuthor id="1" name="Jessica Puterbaugh"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3B3B3B"/>
    <a:srgbClr val="993E76"/>
    <a:srgbClr val="A74975"/>
    <a:srgbClr val="773975"/>
    <a:srgbClr val="198897"/>
    <a:srgbClr val="AE3169"/>
    <a:srgbClr val="A531A6"/>
    <a:srgbClr val="79A7B4"/>
    <a:srgbClr val="712B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1260" autoAdjust="0"/>
  </p:normalViewPr>
  <p:slideViewPr>
    <p:cSldViewPr snapToGrid="0" snapToObjects="1">
      <p:cViewPr>
        <p:scale>
          <a:sx n="51" d="100"/>
          <a:sy n="51" d="100"/>
        </p:scale>
        <p:origin x="1720" y="132"/>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98265A-3EAB-E547-A3D4-CF42397409CF}" type="datetimeFigureOut">
              <a:rPr lang="en-US" smtClean="0"/>
              <a:t>12/14/2022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B82943-3861-1F44-A1C5-80923817F65C}" type="slidenum">
              <a:rPr lang="en-US" smtClean="0"/>
              <a:t>‹#›</a:t>
            </a:fld>
            <a:endParaRPr lang="en-US"/>
          </a:p>
        </p:txBody>
      </p:sp>
    </p:spTree>
    <p:extLst>
      <p:ext uri="{BB962C8B-B14F-4D97-AF65-F5344CB8AC3E}">
        <p14:creationId xmlns:p14="http://schemas.microsoft.com/office/powerpoint/2010/main" val="12329983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Hello, I’m Soroptimist International of the Americas President Stephanie Smith. I’m so excited to be here today to share with you about our Dream It, Be It program and how it increases access to education. SIA just turned 100 years old in 2021, and as an organization, we have been committed to women and girls’ education since the very beginning.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7B82943-3861-1F44-A1C5-80923817F65C}" type="slidenum">
              <a:rPr lang="en-US" smtClean="0"/>
              <a:t>1</a:t>
            </a:fld>
            <a:endParaRPr lang="en-US"/>
          </a:p>
        </p:txBody>
      </p:sp>
    </p:spTree>
    <p:extLst>
      <p:ext uri="{BB962C8B-B14F-4D97-AF65-F5344CB8AC3E}">
        <p14:creationId xmlns:p14="http://schemas.microsoft.com/office/powerpoint/2010/main" val="2564330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For those who may not be familiar, SIA is a global volunteer organization that provides women and girls with access to the education and training they need to achieve economic empowerment. We operate in many countries and territories throughout North America, South America, and the Pacific Rim.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7B82943-3861-1F44-A1C5-80923817F65C}" type="slidenum">
              <a:rPr lang="en-US" smtClean="0"/>
              <a:t>2</a:t>
            </a:fld>
            <a:endParaRPr lang="en-US"/>
          </a:p>
        </p:txBody>
      </p:sp>
    </p:spTree>
    <p:extLst>
      <p:ext uri="{BB962C8B-B14F-4D97-AF65-F5344CB8AC3E}">
        <p14:creationId xmlns:p14="http://schemas.microsoft.com/office/powerpoint/2010/main" val="2398190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SIA developed Dream It, Be It after years of research including surveys, focus groups, and secondary research. This research was crucial to understand what girls needed to secure a successful future and what Soroptimist could provide.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Dream It, Be It provides girls with the tools they need to achieve their education and career goals, empowering them to create their own empowered path.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Through a seven-session curriculum, we provide girls with information about: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rPr>
              <a:t>Career opportunities</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rPr>
              <a:t>Setting and achieving goals</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rPr>
              <a:t>Overcoming obstacles to success</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rPr>
              <a:t>Moving forward after setbacks or failures</a:t>
            </a:r>
            <a:endParaRPr lang="en-US" sz="18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F7B82943-3861-1F44-A1C5-80923817F65C}" type="slidenum">
              <a:rPr lang="en-US" smtClean="0"/>
              <a:t>3</a:t>
            </a:fld>
            <a:endParaRPr lang="en-US"/>
          </a:p>
        </p:txBody>
      </p:sp>
    </p:spTree>
    <p:extLst>
      <p:ext uri="{BB962C8B-B14F-4D97-AF65-F5344CB8AC3E}">
        <p14:creationId xmlns:p14="http://schemas.microsoft.com/office/powerpoint/2010/main" val="1687731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Although all girls face barriers because of their gender, we prioritize working with girls who have additional obstacles including poverty, unstable home lives, living in foster care, or teen pregnancy and parenting.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Soroptimist clubs work in partnership with girls in small groups or a conference setting to provide them with the information and resources they want and need to be successful. </a:t>
            </a:r>
          </a:p>
          <a:p>
            <a:pPr marL="0" marR="0" lvl="0" indent="0" algn="l" defTabSz="4572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The time invested in research and development of Dream It, Be It ensured a successful launch the implementation of a program grounded in research. In the past year alone, more than 11,000 girls participated in a </a:t>
            </a:r>
            <a:r>
              <a:rPr lang="en-US" sz="1800" i="1" dirty="0">
                <a:effectLst/>
                <a:latin typeface="Calibri" panose="020F0502020204030204" pitchFamily="34" charset="0"/>
                <a:ea typeface="Calibri" panose="020F0502020204030204" pitchFamily="34" charset="0"/>
                <a:cs typeface="Calibri" panose="020F0502020204030204" pitchFamily="34" charset="0"/>
              </a:rPr>
              <a:t>Dream It, Be It</a:t>
            </a:r>
            <a:r>
              <a:rPr lang="en-US" sz="1800" dirty="0">
                <a:effectLst/>
                <a:latin typeface="Calibri" panose="020F0502020204030204" pitchFamily="34" charset="0"/>
                <a:ea typeface="Calibri" panose="020F0502020204030204" pitchFamily="34" charset="0"/>
                <a:cs typeface="Calibri" panose="020F0502020204030204" pitchFamily="34" charset="0"/>
              </a:rPr>
              <a:t> program in 14 countries around the world. This brings the cumulative total to more than 98,000 girls who have received support, encouragement, and guidance from women in their community since the program launched.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B82943-3861-1F44-A1C5-80923817F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701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Dream It, Be It </a:t>
            </a:r>
            <a:r>
              <a:rPr lang="en-US" sz="1800" dirty="0">
                <a:effectLst/>
                <a:latin typeface="Calibri" panose="020F0502020204030204" pitchFamily="34" charset="0"/>
                <a:ea typeface="Calibri" panose="020F0502020204030204" pitchFamily="34" charset="0"/>
                <a:cs typeface="Calibri" panose="020F0502020204030204" pitchFamily="34" charset="0"/>
              </a:rPr>
              <a:t>has also had impressive outcomes for our participants.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rPr>
              <a:t>88% feel more confident about their future success</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rPr>
              <a:t>88% created achievable goals for their future</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Arial" panose="020B0604020202020204" pitchFamily="34" charset="0"/>
              </a:rPr>
              <a:t>87% have new tools to overcome obstacles to their success </a:t>
            </a:r>
            <a:endParaRPr lang="en-US" sz="1800" dirty="0">
              <a:effectLst/>
              <a:latin typeface="Arial" panose="020B0604020202020204" pitchFamily="34" charset="0"/>
              <a:ea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These outcomes speak to the impact that clubs are having on girls and their futures in their local community. Our strong outcomes also motivate us to serve more girls every year through this program, as our research has found that 10 million girls living in the countries and territories where we operate could benefit from Dream It, Be It.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B82943-3861-1F44-A1C5-80923817F65C}" type="slidenum">
              <a:rPr lang="en-US" smtClean="0"/>
              <a:t>5</a:t>
            </a:fld>
            <a:endParaRPr lang="en-US"/>
          </a:p>
        </p:txBody>
      </p:sp>
    </p:spTree>
    <p:extLst>
      <p:ext uri="{BB962C8B-B14F-4D97-AF65-F5344CB8AC3E}">
        <p14:creationId xmlns:p14="http://schemas.microsoft.com/office/powerpoint/2010/main" val="1413962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We encourage our clubs to focus their impact on the girls who need it the most—who are facing additional barriers besides their gender. Dream It, Be It was developed to serve girls facing these kinds of challenges, and helps them to build their confidence, knowledge, and skills to handle their futures. The flexible nature of the Dream It, Be It curriculum also allows clubs to adapt the curriculum to serve girls in different contexts, making it even better suited to meet girls where they are.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7B82943-3861-1F44-A1C5-80923817F65C}" type="slidenum">
              <a:rPr lang="en-US" smtClean="0"/>
              <a:t>6</a:t>
            </a:fld>
            <a:endParaRPr lang="en-US"/>
          </a:p>
        </p:txBody>
      </p:sp>
    </p:spTree>
    <p:extLst>
      <p:ext uri="{BB962C8B-B14F-4D97-AF65-F5344CB8AC3E}">
        <p14:creationId xmlns:p14="http://schemas.microsoft.com/office/powerpoint/2010/main" val="681863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In many countries around the world, indigenous girls are navigating additional obstacles along with the experience of gender-based discrimination. Challenges include lack of access to education, healthcare, and ancestral lands, as well as facing disproportionality high rates of poverty and violence due to discrimination.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Soroptimist International of Terronal in Panama has worked with </a:t>
            </a:r>
            <a:r>
              <a:rPr lang="en-US" sz="1800" dirty="0" err="1">
                <a:effectLst/>
                <a:latin typeface="Calibri" panose="020F0502020204030204" pitchFamily="34" charset="0"/>
                <a:ea typeface="Calibri" panose="020F0502020204030204" pitchFamily="34" charset="0"/>
                <a:cs typeface="Calibri" panose="020F0502020204030204" pitchFamily="34" charset="0"/>
              </a:rPr>
              <a:t>Ngabe</a:t>
            </a:r>
            <a:r>
              <a:rPr lang="en-US" sz="1800" dirty="0">
                <a:effectLst/>
                <a:latin typeface="Calibri" panose="020F0502020204030204" pitchFamily="34" charset="0"/>
                <a:ea typeface="Calibri" panose="020F0502020204030204" pitchFamily="34" charset="0"/>
                <a:cs typeface="Calibri" panose="020F0502020204030204" pitchFamily="34" charset="0"/>
              </a:rPr>
              <a:t> (pronounced: </a:t>
            </a:r>
            <a:r>
              <a:rPr lang="en-US" sz="1800" dirty="0" err="1">
                <a:effectLst/>
                <a:latin typeface="Calibri" panose="020F0502020204030204" pitchFamily="34" charset="0"/>
                <a:ea typeface="Calibri" panose="020F0502020204030204" pitchFamily="34" charset="0"/>
                <a:cs typeface="Calibri" panose="020F0502020204030204" pitchFamily="34" charset="0"/>
              </a:rPr>
              <a:t>en</a:t>
            </a:r>
            <a:r>
              <a:rPr lang="en-US" sz="1800" dirty="0">
                <a:effectLst/>
                <a:latin typeface="Calibri" panose="020F0502020204030204" pitchFamily="34" charset="0"/>
                <a:ea typeface="Calibri" panose="020F0502020204030204" pitchFamily="34" charset="0"/>
                <a:cs typeface="Calibri" panose="020F0502020204030204" pitchFamily="34" charset="0"/>
              </a:rPr>
              <a:t>-gah-bay) indigenous community for the last few years through the Dream It, Be It program. Many of the girls are experiencing extreme poverty and are often unable to attend school due to the remoteness of their community.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In addition to the seven sessions of the curriculum, SI/Terronal showed girls how to craft, sew, and sell hair accessories for the girls to generate income. One former participant from the program is a great example for how Dream It, Be It can inspire girls to tap into their inherent skills and values to in their careers and to help their community: </a:t>
            </a:r>
            <a:r>
              <a:rPr lang="en-US" sz="1800" dirty="0" err="1">
                <a:effectLst/>
                <a:latin typeface="Calibri" panose="020F0502020204030204" pitchFamily="34" charset="0"/>
                <a:ea typeface="Calibri" panose="020F0502020204030204" pitchFamily="34" charset="0"/>
                <a:cs typeface="Calibri" panose="020F0502020204030204" pitchFamily="34" charset="0"/>
              </a:rPr>
              <a:t>Edorca</a:t>
            </a:r>
            <a:r>
              <a:rPr lang="en-US" sz="1800" dirty="0">
                <a:effectLst/>
                <a:latin typeface="Calibri" panose="020F0502020204030204" pitchFamily="34" charset="0"/>
                <a:ea typeface="Calibri" panose="020F0502020204030204" pitchFamily="34" charset="0"/>
                <a:cs typeface="Calibri" panose="020F0502020204030204" pitchFamily="34" charset="0"/>
              </a:rPr>
              <a:t> is a past Dream It, Be It participant from 2018 who was instrumental in supporting more recent workshops and encouraging new participants.  </a:t>
            </a:r>
            <a:r>
              <a:rPr lang="en-US" sz="1800" dirty="0" err="1">
                <a:effectLst/>
                <a:latin typeface="Calibri" panose="020F0502020204030204" pitchFamily="34" charset="0"/>
                <a:ea typeface="Calibri" panose="020F0502020204030204" pitchFamily="34" charset="0"/>
                <a:cs typeface="Calibri" panose="020F0502020204030204" pitchFamily="34" charset="0"/>
              </a:rPr>
              <a:t>Edorca</a:t>
            </a:r>
            <a:r>
              <a:rPr lang="en-US" sz="1800" dirty="0">
                <a:effectLst/>
                <a:latin typeface="Calibri" panose="020F0502020204030204" pitchFamily="34" charset="0"/>
                <a:ea typeface="Calibri" panose="020F0502020204030204" pitchFamily="34" charset="0"/>
                <a:cs typeface="Calibri" panose="020F0502020204030204" pitchFamily="34" charset="0"/>
              </a:rPr>
              <a:t> went on to receive to Soroptimist Live Your Dream Award and with her cash award, she bought herself fabric and a sewing machine so that she could engage in entrepreneurship to better support her education.  She then taught other girls to sew dresses, and now the girls also make and sell dresses, providing access to their own income.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These inspiring young women work to educate themselves to improve the quality of life for themselves and their families, and to better their community. Dream It, Be It gives them the tools they need to do that.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7B82943-3861-1F44-A1C5-80923817F65C}" type="slidenum">
              <a:rPr lang="en-US" smtClean="0"/>
              <a:t>7</a:t>
            </a:fld>
            <a:endParaRPr lang="en-US"/>
          </a:p>
        </p:txBody>
      </p:sp>
    </p:spTree>
    <p:extLst>
      <p:ext uri="{BB962C8B-B14F-4D97-AF65-F5344CB8AC3E}">
        <p14:creationId xmlns:p14="http://schemas.microsoft.com/office/powerpoint/2010/main" val="3541824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Clubs throughout SIA use the transformative power of Dream It, Be It to positively impact girls facing obstacles in their community and help build their skills so that they can achieve their education and career goals. Crucial to their success is relationships: relationships with the girls as mentors, and relationships with their local communities as partners in helping girls thrive. With our Big Goal to invest in the dreams of half a million women and girls through access to education by 2031, we can’t wait to see how our clubs continue to innovate and adapt.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B82943-3861-1F44-A1C5-80923817F65C}" type="slidenum">
              <a:rPr lang="en-US" smtClean="0"/>
              <a:t>8</a:t>
            </a:fld>
            <a:endParaRPr lang="en-US"/>
          </a:p>
        </p:txBody>
      </p:sp>
    </p:spTree>
    <p:extLst>
      <p:ext uri="{BB962C8B-B14F-4D97-AF65-F5344CB8AC3E}">
        <p14:creationId xmlns:p14="http://schemas.microsoft.com/office/powerpoint/2010/main" val="964490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909008-31FC-2D44-B527-B68135987C9B}" type="datetimeFigureOut">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AE112-4989-D74A-974D-13DE5220B321}" type="slidenum">
              <a:rPr lang="en-US" smtClean="0"/>
              <a:t>‹#›</a:t>
            </a:fld>
            <a:endParaRPr lang="en-US"/>
          </a:p>
        </p:txBody>
      </p:sp>
    </p:spTree>
    <p:extLst>
      <p:ext uri="{BB962C8B-B14F-4D97-AF65-F5344CB8AC3E}">
        <p14:creationId xmlns:p14="http://schemas.microsoft.com/office/powerpoint/2010/main" val="2863676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909008-31FC-2D44-B527-B68135987C9B}" type="datetimeFigureOut">
              <a:rPr lang="en-US" smtClean="0"/>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8AE112-4989-D74A-974D-13DE5220B321}" type="slidenum">
              <a:rPr lang="en-US" smtClean="0"/>
              <a:t>‹#›</a:t>
            </a:fld>
            <a:endParaRPr lang="en-US"/>
          </a:p>
        </p:txBody>
      </p:sp>
    </p:spTree>
    <p:extLst>
      <p:ext uri="{BB962C8B-B14F-4D97-AF65-F5344CB8AC3E}">
        <p14:creationId xmlns:p14="http://schemas.microsoft.com/office/powerpoint/2010/main" val="874796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909008-31FC-2D44-B527-B68135987C9B}" type="datetimeFigureOut">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AE112-4989-D74A-974D-13DE5220B321}" type="slidenum">
              <a:rPr lang="en-US" smtClean="0"/>
              <a:t>‹#›</a:t>
            </a:fld>
            <a:endParaRPr lang="en-US"/>
          </a:p>
        </p:txBody>
      </p:sp>
    </p:spTree>
    <p:extLst>
      <p:ext uri="{BB962C8B-B14F-4D97-AF65-F5344CB8AC3E}">
        <p14:creationId xmlns:p14="http://schemas.microsoft.com/office/powerpoint/2010/main" val="3913623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909008-31FC-2D44-B527-B68135987C9B}" type="datetimeFigureOut">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AE112-4989-D74A-974D-13DE5220B321}" type="slidenum">
              <a:rPr lang="en-US" smtClean="0"/>
              <a:t>‹#›</a:t>
            </a:fld>
            <a:endParaRPr lang="en-US"/>
          </a:p>
        </p:txBody>
      </p:sp>
    </p:spTree>
    <p:extLst>
      <p:ext uri="{BB962C8B-B14F-4D97-AF65-F5344CB8AC3E}">
        <p14:creationId xmlns:p14="http://schemas.microsoft.com/office/powerpoint/2010/main" val="4015080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6511A9-3439-EA45-BDA6-DC4EE1EC1801}"/>
              </a:ext>
            </a:extLst>
          </p:cNvPr>
          <p:cNvPicPr>
            <a:picLocks noChangeAspect="1"/>
          </p:cNvPicPr>
          <p:nvPr userDrawn="1"/>
        </p:nvPicPr>
        <p:blipFill rotWithShape="1">
          <a:blip r:embed="rId2"/>
          <a:srcRect t="38153" b="41446"/>
          <a:stretch/>
        </p:blipFill>
        <p:spPr>
          <a:xfrm>
            <a:off x="0" y="0"/>
            <a:ext cx="9144000" cy="1119234"/>
          </a:xfrm>
          <a:prstGeom prst="rect">
            <a:avLst/>
          </a:prstGeom>
        </p:spPr>
      </p:pic>
      <p:sp>
        <p:nvSpPr>
          <p:cNvPr id="3" name="Content Placeholder 2"/>
          <p:cNvSpPr>
            <a:spLocks noGrp="1"/>
          </p:cNvSpPr>
          <p:nvPr>
            <p:ph idx="1"/>
          </p:nvPr>
        </p:nvSpPr>
        <p:spPr>
          <a:xfrm>
            <a:off x="457200" y="1610139"/>
            <a:ext cx="8229600" cy="4525963"/>
          </a:xfrm>
        </p:spPr>
        <p:txBody>
          <a:bodyPr/>
          <a:lstStyle>
            <a:lvl1pPr marL="0" indent="0">
              <a:buNone/>
              <a:defRPr>
                <a:solidFill>
                  <a:srgbClr val="595959"/>
                </a:solidFill>
                <a:latin typeface="Tw Cen MT"/>
                <a:cs typeface="Tw Cen MT"/>
              </a:defRPr>
            </a:lvl1pPr>
            <a:lvl2pPr marL="457200" indent="0">
              <a:buNone/>
              <a:defRPr>
                <a:solidFill>
                  <a:srgbClr val="595959"/>
                </a:solidFill>
                <a:latin typeface="Tw Cen MT"/>
                <a:cs typeface="Tw Cen MT"/>
              </a:defRPr>
            </a:lvl2pPr>
            <a:lvl3pPr marL="914400" indent="0">
              <a:buNone/>
              <a:defRPr>
                <a:solidFill>
                  <a:srgbClr val="595959"/>
                </a:solidFill>
                <a:latin typeface="Tw Cen MT"/>
                <a:cs typeface="Tw Cen MT"/>
              </a:defRPr>
            </a:lvl3pPr>
            <a:lvl4pPr marL="1371600" indent="0">
              <a:buNone/>
              <a:defRPr>
                <a:solidFill>
                  <a:srgbClr val="595959"/>
                </a:solidFill>
                <a:latin typeface="Tw Cen MT"/>
                <a:cs typeface="Tw Cen MT"/>
              </a:defRPr>
            </a:lvl4pPr>
            <a:lvl5pPr marL="1828800" indent="0">
              <a:buNone/>
              <a:defRPr>
                <a:solidFill>
                  <a:srgbClr val="595959"/>
                </a:solidFill>
                <a:latin typeface="Tw Cen MT"/>
                <a:cs typeface="Tw Cen M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947" y="6392017"/>
            <a:ext cx="9142053" cy="478815"/>
          </a:xfrm>
          <a:prstGeom prst="rect">
            <a:avLst/>
          </a:prstGeom>
          <a:solidFill>
            <a:srgbClr val="1988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660066"/>
              </a:solidFill>
            </a:endParaRPr>
          </a:p>
        </p:txBody>
      </p:sp>
      <p:sp>
        <p:nvSpPr>
          <p:cNvPr id="9" name="TextBox 8"/>
          <p:cNvSpPr txBox="1"/>
          <p:nvPr userDrawn="1"/>
        </p:nvSpPr>
        <p:spPr>
          <a:xfrm>
            <a:off x="5419631" y="6392018"/>
            <a:ext cx="3541619" cy="430887"/>
          </a:xfrm>
          <a:prstGeom prst="rect">
            <a:avLst/>
          </a:prstGeom>
          <a:noFill/>
        </p:spPr>
        <p:txBody>
          <a:bodyPr wrap="square" rtlCol="0">
            <a:spAutoFit/>
          </a:bodyPr>
          <a:lstStyle/>
          <a:p>
            <a:pPr algn="ctr"/>
            <a:r>
              <a:rPr lang="en-US" sz="2200" b="0" dirty="0">
                <a:solidFill>
                  <a:schemeClr val="bg1"/>
                </a:solidFill>
                <a:latin typeface="Tw Cen MT"/>
                <a:cs typeface="Tw Cen MT"/>
              </a:rPr>
              <a:t>Region Conference 2020</a:t>
            </a:r>
          </a:p>
        </p:txBody>
      </p:sp>
      <p:sp>
        <p:nvSpPr>
          <p:cNvPr id="2" name="Title 1"/>
          <p:cNvSpPr>
            <a:spLocks noGrp="1"/>
          </p:cNvSpPr>
          <p:nvPr>
            <p:ph type="title"/>
          </p:nvPr>
        </p:nvSpPr>
        <p:spPr>
          <a:xfrm>
            <a:off x="457200" y="-1"/>
            <a:ext cx="8229600" cy="1129173"/>
          </a:xfrm>
        </p:spPr>
        <p:txBody>
          <a:bodyPr/>
          <a:lstStyle>
            <a:lvl1pPr>
              <a:defRPr>
                <a:solidFill>
                  <a:schemeClr val="bg1"/>
                </a:solidFill>
                <a:latin typeface="Tw Cen MT"/>
                <a:cs typeface="Tw Cen MT"/>
              </a:defRPr>
            </a:lvl1pPr>
          </a:lstStyle>
          <a:p>
            <a:r>
              <a:rPr lang="en-US" dirty="0"/>
              <a:t>Click to edit Master title style</a:t>
            </a:r>
          </a:p>
        </p:txBody>
      </p:sp>
    </p:spTree>
    <p:extLst>
      <p:ext uri="{BB962C8B-B14F-4D97-AF65-F5344CB8AC3E}">
        <p14:creationId xmlns:p14="http://schemas.microsoft.com/office/powerpoint/2010/main" val="281234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6511A9-3439-EA45-BDA6-DC4EE1EC1801}"/>
              </a:ext>
            </a:extLst>
          </p:cNvPr>
          <p:cNvPicPr>
            <a:picLocks noChangeAspect="1"/>
          </p:cNvPicPr>
          <p:nvPr userDrawn="1"/>
        </p:nvPicPr>
        <p:blipFill rotWithShape="1">
          <a:blip r:embed="rId2"/>
          <a:srcRect t="38153" b="41446"/>
          <a:stretch/>
        </p:blipFill>
        <p:spPr>
          <a:xfrm>
            <a:off x="0" y="0"/>
            <a:ext cx="9144000" cy="1119234"/>
          </a:xfrm>
          <a:prstGeom prst="rect">
            <a:avLst/>
          </a:prstGeom>
        </p:spPr>
      </p:pic>
      <p:sp>
        <p:nvSpPr>
          <p:cNvPr id="3" name="Content Placeholder 2"/>
          <p:cNvSpPr>
            <a:spLocks noGrp="1"/>
          </p:cNvSpPr>
          <p:nvPr>
            <p:ph idx="1"/>
          </p:nvPr>
        </p:nvSpPr>
        <p:spPr>
          <a:xfrm>
            <a:off x="457200" y="1610139"/>
            <a:ext cx="8229600" cy="4525963"/>
          </a:xfrm>
        </p:spPr>
        <p:txBody>
          <a:bodyPr/>
          <a:lstStyle>
            <a:lvl1pPr marL="0" indent="0">
              <a:buNone/>
              <a:defRPr>
                <a:solidFill>
                  <a:srgbClr val="595959"/>
                </a:solidFill>
                <a:latin typeface="Tw Cen MT"/>
                <a:cs typeface="Tw Cen MT"/>
              </a:defRPr>
            </a:lvl1pPr>
            <a:lvl2pPr marL="457200" indent="0">
              <a:buNone/>
              <a:defRPr>
                <a:solidFill>
                  <a:srgbClr val="595959"/>
                </a:solidFill>
                <a:latin typeface="Tw Cen MT"/>
                <a:cs typeface="Tw Cen MT"/>
              </a:defRPr>
            </a:lvl2pPr>
            <a:lvl3pPr marL="914400" indent="0">
              <a:buNone/>
              <a:defRPr>
                <a:solidFill>
                  <a:srgbClr val="595959"/>
                </a:solidFill>
                <a:latin typeface="Tw Cen MT"/>
                <a:cs typeface="Tw Cen MT"/>
              </a:defRPr>
            </a:lvl3pPr>
            <a:lvl4pPr marL="1371600" indent="0">
              <a:buNone/>
              <a:defRPr>
                <a:solidFill>
                  <a:srgbClr val="595959"/>
                </a:solidFill>
                <a:latin typeface="Tw Cen MT"/>
                <a:cs typeface="Tw Cen MT"/>
              </a:defRPr>
            </a:lvl4pPr>
            <a:lvl5pPr marL="1828800" indent="0">
              <a:buNone/>
              <a:defRPr>
                <a:solidFill>
                  <a:srgbClr val="595959"/>
                </a:solidFill>
                <a:latin typeface="Tw Cen MT"/>
                <a:cs typeface="Tw Cen M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947" y="6392017"/>
            <a:ext cx="9208439" cy="478815"/>
          </a:xfrm>
          <a:prstGeom prst="rect">
            <a:avLst/>
          </a:prstGeom>
          <a:solidFill>
            <a:srgbClr val="1988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660066"/>
              </a:solidFill>
            </a:endParaRPr>
          </a:p>
        </p:txBody>
      </p:sp>
      <p:sp>
        <p:nvSpPr>
          <p:cNvPr id="9" name="TextBox 8"/>
          <p:cNvSpPr txBox="1"/>
          <p:nvPr userDrawn="1"/>
        </p:nvSpPr>
        <p:spPr>
          <a:xfrm>
            <a:off x="5419631" y="6392018"/>
            <a:ext cx="3541619" cy="430887"/>
          </a:xfrm>
          <a:prstGeom prst="rect">
            <a:avLst/>
          </a:prstGeom>
          <a:noFill/>
        </p:spPr>
        <p:txBody>
          <a:bodyPr wrap="square" rtlCol="0">
            <a:spAutoFit/>
          </a:bodyPr>
          <a:lstStyle/>
          <a:p>
            <a:pPr algn="ctr"/>
            <a:r>
              <a:rPr lang="en-US" sz="2200" b="0" dirty="0">
                <a:solidFill>
                  <a:schemeClr val="bg1"/>
                </a:solidFill>
                <a:latin typeface="Tw Cen MT"/>
                <a:cs typeface="Tw Cen MT"/>
              </a:rPr>
              <a:t>Region Conference 2020</a:t>
            </a:r>
          </a:p>
        </p:txBody>
      </p:sp>
      <p:sp>
        <p:nvSpPr>
          <p:cNvPr id="2" name="Title 1"/>
          <p:cNvSpPr>
            <a:spLocks noGrp="1"/>
          </p:cNvSpPr>
          <p:nvPr>
            <p:ph type="title"/>
          </p:nvPr>
        </p:nvSpPr>
        <p:spPr>
          <a:xfrm>
            <a:off x="457200" y="-1"/>
            <a:ext cx="8229600" cy="1129173"/>
          </a:xfrm>
        </p:spPr>
        <p:txBody>
          <a:bodyPr/>
          <a:lstStyle>
            <a:lvl1pPr>
              <a:defRPr>
                <a:solidFill>
                  <a:schemeClr val="bg1"/>
                </a:solidFill>
                <a:latin typeface="Tw Cen MT"/>
                <a:cs typeface="Tw Cen MT"/>
              </a:defRPr>
            </a:lvl1pPr>
          </a:lstStyle>
          <a:p>
            <a:r>
              <a:rPr lang="en-US" dirty="0"/>
              <a:t>Click to edit Master title style</a:t>
            </a:r>
          </a:p>
        </p:txBody>
      </p:sp>
    </p:spTree>
    <p:extLst>
      <p:ext uri="{BB962C8B-B14F-4D97-AF65-F5344CB8AC3E}">
        <p14:creationId xmlns:p14="http://schemas.microsoft.com/office/powerpoint/2010/main" val="2429920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909008-31FC-2D44-B527-B68135987C9B}" type="datetimeFigureOut">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AE112-4989-D74A-974D-13DE5220B321}" type="slidenum">
              <a:rPr lang="en-US" smtClean="0"/>
              <a:t>‹#›</a:t>
            </a:fld>
            <a:endParaRPr lang="en-US"/>
          </a:p>
        </p:txBody>
      </p:sp>
    </p:spTree>
    <p:extLst>
      <p:ext uri="{BB962C8B-B14F-4D97-AF65-F5344CB8AC3E}">
        <p14:creationId xmlns:p14="http://schemas.microsoft.com/office/powerpoint/2010/main" val="2013013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None/>
              <a:defRPr>
                <a:solidFill>
                  <a:schemeClr val="tx1">
                    <a:lumMod val="65000"/>
                    <a:lumOff val="35000"/>
                  </a:schemeClr>
                </a:solidFill>
                <a:latin typeface="Tw Cen MT"/>
                <a:cs typeface="Tw Cen MT"/>
              </a:defRPr>
            </a:lvl1pPr>
            <a:lvl2pPr marL="457200" indent="0">
              <a:buNone/>
              <a:defRPr>
                <a:solidFill>
                  <a:schemeClr val="tx1">
                    <a:lumMod val="65000"/>
                    <a:lumOff val="35000"/>
                  </a:schemeClr>
                </a:solidFill>
                <a:latin typeface="Tw Cen MT"/>
                <a:cs typeface="Tw Cen MT"/>
              </a:defRPr>
            </a:lvl2pPr>
            <a:lvl3pPr marL="914400" indent="0">
              <a:buNone/>
              <a:defRPr>
                <a:solidFill>
                  <a:schemeClr val="tx1">
                    <a:lumMod val="65000"/>
                    <a:lumOff val="35000"/>
                  </a:schemeClr>
                </a:solidFill>
                <a:latin typeface="Tw Cen MT"/>
                <a:cs typeface="Tw Cen MT"/>
              </a:defRPr>
            </a:lvl3pPr>
            <a:lvl4pPr marL="1371600" indent="0">
              <a:buNone/>
              <a:defRPr>
                <a:solidFill>
                  <a:schemeClr val="tx1">
                    <a:lumMod val="65000"/>
                    <a:lumOff val="35000"/>
                  </a:schemeClr>
                </a:solidFill>
                <a:latin typeface="Tw Cen MT"/>
                <a:cs typeface="Tw Cen MT"/>
              </a:defRPr>
            </a:lvl4pPr>
            <a:lvl5pPr marL="1828800" indent="0">
              <a:buNone/>
              <a:defRPr>
                <a:solidFill>
                  <a:schemeClr val="tx1">
                    <a:lumMod val="65000"/>
                    <a:lumOff val="35000"/>
                  </a:schemeClr>
                </a:solidFill>
                <a:latin typeface="Tw Cen MT"/>
                <a:cs typeface="Tw Cen M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8CF2A11-2C6F-7C40-9E86-E7D0CB4AC9D6}"/>
              </a:ext>
            </a:extLst>
          </p:cNvPr>
          <p:cNvSpPr txBox="1">
            <a:spLocks/>
          </p:cNvSpPr>
          <p:nvPr userDrawn="1"/>
        </p:nvSpPr>
        <p:spPr>
          <a:xfrm>
            <a:off x="491366" y="0"/>
            <a:ext cx="8229600" cy="111923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Tw Cen MT"/>
                <a:ea typeface="+mj-ea"/>
                <a:cs typeface="Tw Cen MT"/>
              </a:defRPr>
            </a:lvl1pPr>
          </a:lstStyle>
          <a:p>
            <a:r>
              <a:rPr lang="en-US" dirty="0"/>
              <a:t>Click to edit Master title style</a:t>
            </a:r>
          </a:p>
        </p:txBody>
      </p:sp>
    </p:spTree>
    <p:extLst>
      <p:ext uri="{BB962C8B-B14F-4D97-AF65-F5344CB8AC3E}">
        <p14:creationId xmlns:p14="http://schemas.microsoft.com/office/powerpoint/2010/main" val="1697937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909008-31FC-2D44-B527-B68135987C9B}" type="datetimeFigureOut">
              <a:rPr lang="en-US" smtClean="0"/>
              <a:t>12/14/2022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8AE112-4989-D74A-974D-13DE5220B321}" type="slidenum">
              <a:rPr lang="en-US" smtClean="0"/>
              <a:t>‹#›</a:t>
            </a:fld>
            <a:endParaRPr lang="en-US"/>
          </a:p>
        </p:txBody>
      </p:sp>
    </p:spTree>
    <p:extLst>
      <p:ext uri="{BB962C8B-B14F-4D97-AF65-F5344CB8AC3E}">
        <p14:creationId xmlns:p14="http://schemas.microsoft.com/office/powerpoint/2010/main" val="3347377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909008-31FC-2D44-B527-B68135987C9B}" type="datetimeFigureOut">
              <a:rPr lang="en-US" smtClean="0"/>
              <a:t>12/14/2022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8AE112-4989-D74A-974D-13DE5220B321}" type="slidenum">
              <a:rPr lang="en-US" smtClean="0"/>
              <a:t>‹#›</a:t>
            </a:fld>
            <a:endParaRPr lang="en-US"/>
          </a:p>
        </p:txBody>
      </p:sp>
    </p:spTree>
    <p:extLst>
      <p:ext uri="{BB962C8B-B14F-4D97-AF65-F5344CB8AC3E}">
        <p14:creationId xmlns:p14="http://schemas.microsoft.com/office/powerpoint/2010/main" val="2085728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09008-31FC-2D44-B527-B68135987C9B}" type="datetimeFigureOut">
              <a:rPr lang="en-US" smtClean="0"/>
              <a:t>12/14/2022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8AE112-4989-D74A-974D-13DE5220B321}" type="slidenum">
              <a:rPr lang="en-US" smtClean="0"/>
              <a:t>‹#›</a:t>
            </a:fld>
            <a:endParaRPr lang="en-US"/>
          </a:p>
        </p:txBody>
      </p:sp>
    </p:spTree>
    <p:extLst>
      <p:ext uri="{BB962C8B-B14F-4D97-AF65-F5344CB8AC3E}">
        <p14:creationId xmlns:p14="http://schemas.microsoft.com/office/powerpoint/2010/main" val="3654242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909008-31FC-2D44-B527-B68135987C9B}" type="datetimeFigureOut">
              <a:rPr lang="en-US" smtClean="0"/>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8AE112-4989-D74A-974D-13DE5220B321}" type="slidenum">
              <a:rPr lang="en-US" smtClean="0"/>
              <a:t>‹#›</a:t>
            </a:fld>
            <a:endParaRPr lang="en-US"/>
          </a:p>
        </p:txBody>
      </p:sp>
    </p:spTree>
    <p:extLst>
      <p:ext uri="{BB962C8B-B14F-4D97-AF65-F5344CB8AC3E}">
        <p14:creationId xmlns:p14="http://schemas.microsoft.com/office/powerpoint/2010/main" val="1662583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09008-31FC-2D44-B527-B68135987C9B}" type="datetimeFigureOut">
              <a:rPr lang="en-US" smtClean="0"/>
              <a:t>12/14/2022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8AE112-4989-D74A-974D-13DE5220B321}" type="slidenum">
              <a:rPr lang="en-US" smtClean="0"/>
              <a:t>‹#›</a:t>
            </a:fld>
            <a:endParaRPr lang="en-US"/>
          </a:p>
        </p:txBody>
      </p:sp>
    </p:spTree>
    <p:extLst>
      <p:ext uri="{BB962C8B-B14F-4D97-AF65-F5344CB8AC3E}">
        <p14:creationId xmlns:p14="http://schemas.microsoft.com/office/powerpoint/2010/main" val="825116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60"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82101" y="1266133"/>
            <a:ext cx="4774681" cy="1429622"/>
          </a:xfrm>
          <a:prstGeom prst="rect">
            <a:avLst/>
          </a:prstGeom>
          <a:noFill/>
        </p:spPr>
        <p:txBody>
          <a:bodyPr wrap="square" rtlCol="0">
            <a:spAutoFit/>
          </a:bodyPr>
          <a:lstStyle/>
          <a:p>
            <a:pPr algn="ctr">
              <a:lnSpc>
                <a:spcPct val="80000"/>
              </a:lnSpc>
            </a:pPr>
            <a:r>
              <a:rPr lang="en-US" sz="3600" spc="50" dirty="0">
                <a:solidFill>
                  <a:srgbClr val="773975"/>
                </a:solidFill>
                <a:latin typeface="Tw Cen MT"/>
                <a:cs typeface="Tw Cen MT"/>
              </a:rPr>
              <a:t>Soroptimist International of the Americas’ </a:t>
            </a:r>
          </a:p>
          <a:p>
            <a:pPr algn="ctr">
              <a:lnSpc>
                <a:spcPct val="80000"/>
              </a:lnSpc>
            </a:pPr>
            <a:r>
              <a:rPr lang="en-US" sz="3600" i="1" spc="50" dirty="0">
                <a:solidFill>
                  <a:srgbClr val="773975"/>
                </a:solidFill>
                <a:latin typeface="Tw Cen MT"/>
                <a:cs typeface="Tw Cen MT"/>
              </a:rPr>
              <a:t>Dream It, Be It</a:t>
            </a:r>
            <a:endParaRPr lang="en-US" sz="3600" spc="50" dirty="0">
              <a:solidFill>
                <a:srgbClr val="773975"/>
              </a:solidFill>
              <a:latin typeface="Tw Cen MT"/>
              <a:cs typeface="Tw Cen MT"/>
            </a:endParaRPr>
          </a:p>
        </p:txBody>
      </p:sp>
      <p:sp>
        <p:nvSpPr>
          <p:cNvPr id="7" name="Subtitle 2"/>
          <p:cNvSpPr txBox="1">
            <a:spLocks/>
          </p:cNvSpPr>
          <p:nvPr/>
        </p:nvSpPr>
        <p:spPr>
          <a:xfrm>
            <a:off x="4110467" y="3430917"/>
            <a:ext cx="4917951" cy="11191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spcBef>
                <a:spcPts val="0"/>
              </a:spcBef>
              <a:buNone/>
              <a:defRPr/>
            </a:pPr>
            <a:r>
              <a:rPr lang="en-US" sz="3000" b="1" kern="1700" spc="100" dirty="0">
                <a:solidFill>
                  <a:srgbClr val="198897"/>
                </a:solidFill>
                <a:latin typeface="Tw Cen MT"/>
                <a:cs typeface="Tw Cen MT"/>
              </a:rPr>
              <a:t>Stephanie Smith</a:t>
            </a:r>
          </a:p>
          <a:p>
            <a:pPr marL="0" indent="0" algn="ctr">
              <a:lnSpc>
                <a:spcPct val="80000"/>
              </a:lnSpc>
              <a:spcBef>
                <a:spcPts val="600"/>
              </a:spcBef>
              <a:buFont typeface="Arial"/>
              <a:buNone/>
              <a:defRPr/>
            </a:pPr>
            <a:r>
              <a:rPr lang="en-US" sz="2000" kern="1700" spc="100" dirty="0">
                <a:solidFill>
                  <a:schemeClr val="tx1">
                    <a:lumMod val="75000"/>
                    <a:lumOff val="25000"/>
                  </a:schemeClr>
                </a:solidFill>
                <a:latin typeface="Tw Cen MT"/>
                <a:cs typeface="Tw Cen MT"/>
              </a:rPr>
              <a:t>President,</a:t>
            </a:r>
          </a:p>
          <a:p>
            <a:pPr marL="0" indent="0" algn="ctr">
              <a:lnSpc>
                <a:spcPct val="80000"/>
              </a:lnSpc>
              <a:spcBef>
                <a:spcPts val="600"/>
              </a:spcBef>
              <a:buFont typeface="Arial"/>
              <a:buNone/>
              <a:defRPr/>
            </a:pPr>
            <a:r>
              <a:rPr lang="en-US" sz="2000" kern="1700" spc="100" dirty="0">
                <a:solidFill>
                  <a:schemeClr val="tx1">
                    <a:lumMod val="75000"/>
                    <a:lumOff val="25000"/>
                  </a:schemeClr>
                </a:solidFill>
                <a:latin typeface="Tw Cen MT"/>
                <a:cs typeface="Tw Cen MT"/>
              </a:rPr>
              <a:t>Soroptimist International of the Americas</a:t>
            </a:r>
          </a:p>
          <a:p>
            <a:pPr algn="ctr">
              <a:lnSpc>
                <a:spcPct val="80000"/>
              </a:lnSpc>
              <a:spcBef>
                <a:spcPts val="0"/>
              </a:spcBef>
              <a:defRPr/>
            </a:pPr>
            <a:endParaRPr lang="en-US" sz="3600" dirty="0">
              <a:solidFill>
                <a:srgbClr val="595959"/>
              </a:solidFill>
              <a:latin typeface="Calibri"/>
              <a:cs typeface="Calibri"/>
            </a:endParaRPr>
          </a:p>
        </p:txBody>
      </p:sp>
      <p:cxnSp>
        <p:nvCxnSpPr>
          <p:cNvPr id="11" name="Straight Connector 10"/>
          <p:cNvCxnSpPr>
            <a:cxnSpLocks/>
          </p:cNvCxnSpPr>
          <p:nvPr/>
        </p:nvCxnSpPr>
        <p:spPr>
          <a:xfrm flipV="1">
            <a:off x="5495718" y="3214395"/>
            <a:ext cx="2147454" cy="1"/>
          </a:xfrm>
          <a:prstGeom prst="line">
            <a:avLst/>
          </a:prstGeom>
          <a:ln w="28575" cmpd="sng">
            <a:solidFill>
              <a:srgbClr val="595959"/>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91421" y="441310"/>
            <a:ext cx="7961158" cy="451406"/>
          </a:xfrm>
          <a:prstGeom prst="rect">
            <a:avLst/>
          </a:prstGeom>
          <a:noFill/>
        </p:spPr>
        <p:txBody>
          <a:bodyPr wrap="square" rtlCol="0">
            <a:spAutoFit/>
          </a:bodyPr>
          <a:lstStyle/>
          <a:p>
            <a:pPr algn="ctr">
              <a:lnSpc>
                <a:spcPct val="80000"/>
              </a:lnSpc>
            </a:pPr>
            <a:r>
              <a:rPr lang="en-US" sz="2800" dirty="0">
                <a:solidFill>
                  <a:schemeClr val="bg1"/>
                </a:solidFill>
                <a:latin typeface="Tw Cen MT"/>
                <a:cs typeface="Tw Cen MT"/>
              </a:rPr>
              <a:t>Day of Education 2023</a:t>
            </a:r>
          </a:p>
        </p:txBody>
      </p:sp>
      <p:pic>
        <p:nvPicPr>
          <p:cNvPr id="14" name="Picture 13">
            <a:extLst>
              <a:ext uri="{FF2B5EF4-FFF2-40B4-BE49-F238E27FC236}">
                <a16:creationId xmlns:a16="http://schemas.microsoft.com/office/drawing/2014/main" id="{8AD10E7C-E053-184F-95C3-232BBA116379}"/>
              </a:ext>
            </a:extLst>
          </p:cNvPr>
          <p:cNvPicPr>
            <a:picLocks noChangeAspect="1"/>
          </p:cNvPicPr>
          <p:nvPr/>
        </p:nvPicPr>
        <p:blipFill rotWithShape="1">
          <a:blip r:embed="rId3"/>
          <a:srcRect l="32278" t="603" r="19637" b="35066"/>
          <a:stretch/>
        </p:blipFill>
        <p:spPr>
          <a:xfrm>
            <a:off x="2459611" y="2838586"/>
            <a:ext cx="1585666" cy="1587510"/>
          </a:xfrm>
          <a:prstGeom prst="ellipse">
            <a:avLst/>
          </a:prstGeom>
        </p:spPr>
      </p:pic>
      <p:grpSp>
        <p:nvGrpSpPr>
          <p:cNvPr id="28" name="Group 27">
            <a:extLst>
              <a:ext uri="{FF2B5EF4-FFF2-40B4-BE49-F238E27FC236}">
                <a16:creationId xmlns:a16="http://schemas.microsoft.com/office/drawing/2014/main" id="{8411B520-2542-E040-8958-1F0205E2160E}"/>
              </a:ext>
            </a:extLst>
          </p:cNvPr>
          <p:cNvGrpSpPr/>
          <p:nvPr/>
        </p:nvGrpSpPr>
        <p:grpSpPr>
          <a:xfrm>
            <a:off x="5288217" y="4718626"/>
            <a:ext cx="2645586" cy="1121260"/>
            <a:chOff x="5180198" y="4912596"/>
            <a:chExt cx="2645586" cy="1121260"/>
          </a:xfrm>
        </p:grpSpPr>
        <p:pic>
          <p:nvPicPr>
            <p:cNvPr id="20" name="Picture 19">
              <a:extLst>
                <a:ext uri="{FF2B5EF4-FFF2-40B4-BE49-F238E27FC236}">
                  <a16:creationId xmlns:a16="http://schemas.microsoft.com/office/drawing/2014/main" id="{8CF61D28-E7BD-C046-AFDA-E7A60EA608B1}"/>
                </a:ext>
              </a:extLst>
            </p:cNvPr>
            <p:cNvPicPr>
              <a:picLocks noChangeAspect="1"/>
            </p:cNvPicPr>
            <p:nvPr/>
          </p:nvPicPr>
          <p:blipFill>
            <a:blip r:embed="rId4"/>
            <a:stretch>
              <a:fillRect/>
            </a:stretch>
          </p:blipFill>
          <p:spPr>
            <a:xfrm>
              <a:off x="5180198" y="4912596"/>
              <a:ext cx="1414570" cy="1121260"/>
            </a:xfrm>
            <a:prstGeom prst="rect">
              <a:avLst/>
            </a:prstGeom>
          </p:spPr>
        </p:pic>
        <p:pic>
          <p:nvPicPr>
            <p:cNvPr id="24" name="Picture 23">
              <a:extLst>
                <a:ext uri="{FF2B5EF4-FFF2-40B4-BE49-F238E27FC236}">
                  <a16:creationId xmlns:a16="http://schemas.microsoft.com/office/drawing/2014/main" id="{3341BB4A-AB23-8142-91D8-117F8EC581EF}"/>
                </a:ext>
              </a:extLst>
            </p:cNvPr>
            <p:cNvPicPr>
              <a:picLocks noChangeAspect="1"/>
            </p:cNvPicPr>
            <p:nvPr/>
          </p:nvPicPr>
          <p:blipFill rotWithShape="1">
            <a:blip r:embed="rId5"/>
            <a:srcRect l="24529" t="19767" r="19072" b="24242"/>
            <a:stretch/>
          </p:blipFill>
          <p:spPr>
            <a:xfrm>
              <a:off x="6761023" y="4976145"/>
              <a:ext cx="1064761" cy="1057711"/>
            </a:xfrm>
            <a:prstGeom prst="rect">
              <a:avLst/>
            </a:prstGeom>
          </p:spPr>
        </p:pic>
      </p:grpSp>
      <p:sp>
        <p:nvSpPr>
          <p:cNvPr id="26" name="Rectangle 25">
            <a:extLst>
              <a:ext uri="{FF2B5EF4-FFF2-40B4-BE49-F238E27FC236}">
                <a16:creationId xmlns:a16="http://schemas.microsoft.com/office/drawing/2014/main" id="{B8D818A0-26FF-7C42-9EA9-1BA13EC633CD}"/>
              </a:ext>
            </a:extLst>
          </p:cNvPr>
          <p:cNvSpPr/>
          <p:nvPr/>
        </p:nvSpPr>
        <p:spPr>
          <a:xfrm>
            <a:off x="0" y="6176977"/>
            <a:ext cx="9153850" cy="687841"/>
          </a:xfrm>
          <a:prstGeom prst="rect">
            <a:avLst/>
          </a:prstGeom>
          <a:solidFill>
            <a:srgbClr val="1988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838113C-50B8-0543-BDCD-3624C4F204A3}"/>
              </a:ext>
            </a:extLst>
          </p:cNvPr>
          <p:cNvSpPr txBox="1"/>
          <p:nvPr/>
        </p:nvSpPr>
        <p:spPr>
          <a:xfrm>
            <a:off x="0" y="6274838"/>
            <a:ext cx="9134150" cy="492443"/>
          </a:xfrm>
          <a:prstGeom prst="rect">
            <a:avLst/>
          </a:prstGeom>
          <a:noFill/>
        </p:spPr>
        <p:txBody>
          <a:bodyPr wrap="square" rtlCol="0">
            <a:spAutoFit/>
          </a:bodyPr>
          <a:lstStyle/>
          <a:p>
            <a:pPr algn="ctr"/>
            <a:r>
              <a:rPr lang="en-US" sz="2600" spc="30" dirty="0">
                <a:solidFill>
                  <a:schemeClr val="bg1"/>
                </a:solidFill>
                <a:latin typeface="Tw Cen MT" panose="020B0602020104020603" pitchFamily="34" charset="77"/>
              </a:rPr>
              <a:t>January 24, 2023</a:t>
            </a:r>
          </a:p>
        </p:txBody>
      </p:sp>
      <p:pic>
        <p:nvPicPr>
          <p:cNvPr id="3" name="Picture 2">
            <a:extLst>
              <a:ext uri="{FF2B5EF4-FFF2-40B4-BE49-F238E27FC236}">
                <a16:creationId xmlns:a16="http://schemas.microsoft.com/office/drawing/2014/main" id="{A80AD132-18A7-4CE2-B617-0B8252AECB78}"/>
              </a:ext>
            </a:extLst>
          </p:cNvPr>
          <p:cNvPicPr>
            <a:picLocks noChangeAspect="1"/>
          </p:cNvPicPr>
          <p:nvPr/>
        </p:nvPicPr>
        <p:blipFill rotWithShape="1">
          <a:blip r:embed="rId6"/>
          <a:srcRect l="42112" r="15594" b="35970"/>
          <a:stretch/>
        </p:blipFill>
        <p:spPr>
          <a:xfrm>
            <a:off x="701459" y="3782478"/>
            <a:ext cx="1855498" cy="1872295"/>
          </a:xfrm>
          <a:prstGeom prst="ellipse">
            <a:avLst/>
          </a:prstGeom>
        </p:spPr>
      </p:pic>
      <p:pic>
        <p:nvPicPr>
          <p:cNvPr id="12" name="Picture 11">
            <a:extLst>
              <a:ext uri="{FF2B5EF4-FFF2-40B4-BE49-F238E27FC236}">
                <a16:creationId xmlns:a16="http://schemas.microsoft.com/office/drawing/2014/main" id="{05FEF041-3AB1-4970-82C2-9A4CA8515FFB}"/>
              </a:ext>
            </a:extLst>
          </p:cNvPr>
          <p:cNvPicPr>
            <a:picLocks noChangeAspect="1"/>
          </p:cNvPicPr>
          <p:nvPr/>
        </p:nvPicPr>
        <p:blipFill rotWithShape="1">
          <a:blip r:embed="rId7"/>
          <a:srcRect l="47935" t="19497" r="8209" b="15978"/>
          <a:stretch/>
        </p:blipFill>
        <p:spPr>
          <a:xfrm>
            <a:off x="324559" y="1330337"/>
            <a:ext cx="2233760" cy="2191039"/>
          </a:xfrm>
          <a:prstGeom prst="ellipse">
            <a:avLst/>
          </a:prstGeom>
        </p:spPr>
      </p:pic>
    </p:spTree>
    <p:extLst>
      <p:ext uri="{BB962C8B-B14F-4D97-AF65-F5344CB8AC3E}">
        <p14:creationId xmlns:p14="http://schemas.microsoft.com/office/powerpoint/2010/main" val="3149731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CEBC7E-4555-724A-A709-6CC4F1211D06}"/>
              </a:ext>
            </a:extLst>
          </p:cNvPr>
          <p:cNvSpPr>
            <a:spLocks noGrp="1"/>
          </p:cNvSpPr>
          <p:nvPr>
            <p:ph type="title"/>
          </p:nvPr>
        </p:nvSpPr>
        <p:spPr/>
        <p:txBody>
          <a:bodyPr>
            <a:normAutofit/>
          </a:bodyPr>
          <a:lstStyle/>
          <a:p>
            <a:r>
              <a:rPr lang="en-US" sz="3900" dirty="0"/>
              <a:t>Soroptimist International of the Americas</a:t>
            </a:r>
          </a:p>
        </p:txBody>
      </p:sp>
      <p:pic>
        <p:nvPicPr>
          <p:cNvPr id="4" name="Picture 3">
            <a:extLst>
              <a:ext uri="{FF2B5EF4-FFF2-40B4-BE49-F238E27FC236}">
                <a16:creationId xmlns:a16="http://schemas.microsoft.com/office/drawing/2014/main" id="{8F9C60D0-C577-4211-9DDA-0EF8095C25BA}"/>
              </a:ext>
            </a:extLst>
          </p:cNvPr>
          <p:cNvPicPr>
            <a:picLocks noChangeAspect="1"/>
          </p:cNvPicPr>
          <p:nvPr/>
        </p:nvPicPr>
        <p:blipFill>
          <a:blip r:embed="rId3"/>
          <a:stretch>
            <a:fillRect/>
          </a:stretch>
        </p:blipFill>
        <p:spPr>
          <a:xfrm>
            <a:off x="3102379" y="6425459"/>
            <a:ext cx="6041621" cy="432541"/>
          </a:xfrm>
          <a:prstGeom prst="rect">
            <a:avLst/>
          </a:prstGeom>
        </p:spPr>
      </p:pic>
      <p:sp>
        <p:nvSpPr>
          <p:cNvPr id="2" name="TextBox 1">
            <a:extLst>
              <a:ext uri="{FF2B5EF4-FFF2-40B4-BE49-F238E27FC236}">
                <a16:creationId xmlns:a16="http://schemas.microsoft.com/office/drawing/2014/main" id="{F8CA1B22-909E-43D0-8989-282115C96FB1}"/>
              </a:ext>
            </a:extLst>
          </p:cNvPr>
          <p:cNvSpPr txBox="1"/>
          <p:nvPr/>
        </p:nvSpPr>
        <p:spPr>
          <a:xfrm>
            <a:off x="4847573" y="6431122"/>
            <a:ext cx="4296427" cy="400110"/>
          </a:xfrm>
          <a:prstGeom prst="rect">
            <a:avLst/>
          </a:prstGeom>
          <a:noFill/>
        </p:spPr>
        <p:txBody>
          <a:bodyPr wrap="square" rtlCol="0">
            <a:spAutoFit/>
          </a:bodyPr>
          <a:lstStyle/>
          <a:p>
            <a:pPr algn="r"/>
            <a:r>
              <a:rPr lang="en-US" sz="2000" dirty="0">
                <a:solidFill>
                  <a:schemeClr val="bg1"/>
                </a:solidFill>
                <a:latin typeface="Tw Cen MT" panose="020B0602020104020603" pitchFamily="34" charset="0"/>
              </a:rPr>
              <a:t>SIA’s </a:t>
            </a:r>
            <a:r>
              <a:rPr lang="en-US" sz="2000" i="1" dirty="0">
                <a:solidFill>
                  <a:schemeClr val="bg1"/>
                </a:solidFill>
                <a:latin typeface="Tw Cen MT" panose="020B0602020104020603" pitchFamily="34" charset="0"/>
              </a:rPr>
              <a:t>Dream It, Be It</a:t>
            </a:r>
            <a:endParaRPr lang="en-US" sz="2000" dirty="0">
              <a:solidFill>
                <a:schemeClr val="bg1"/>
              </a:solidFill>
              <a:latin typeface="Tw Cen MT" panose="020B0602020104020603" pitchFamily="34" charset="0"/>
            </a:endParaRPr>
          </a:p>
        </p:txBody>
      </p:sp>
      <p:pic>
        <p:nvPicPr>
          <p:cNvPr id="9" name="Picture 8">
            <a:extLst>
              <a:ext uri="{FF2B5EF4-FFF2-40B4-BE49-F238E27FC236}">
                <a16:creationId xmlns:a16="http://schemas.microsoft.com/office/drawing/2014/main" id="{F12BAF4F-978B-4216-9733-017182128B9E}"/>
              </a:ext>
            </a:extLst>
          </p:cNvPr>
          <p:cNvPicPr>
            <a:picLocks noChangeAspect="1"/>
          </p:cNvPicPr>
          <p:nvPr/>
        </p:nvPicPr>
        <p:blipFill>
          <a:blip r:embed="rId4"/>
          <a:stretch>
            <a:fillRect/>
          </a:stretch>
        </p:blipFill>
        <p:spPr>
          <a:xfrm>
            <a:off x="1407091" y="1204328"/>
            <a:ext cx="6329818" cy="4747364"/>
          </a:xfrm>
          <a:prstGeom prst="rect">
            <a:avLst/>
          </a:prstGeom>
        </p:spPr>
      </p:pic>
      <p:sp>
        <p:nvSpPr>
          <p:cNvPr id="10" name="TextBox 9">
            <a:extLst>
              <a:ext uri="{FF2B5EF4-FFF2-40B4-BE49-F238E27FC236}">
                <a16:creationId xmlns:a16="http://schemas.microsoft.com/office/drawing/2014/main" id="{A14D7410-98A0-4429-A200-BA97B5AB51F9}"/>
              </a:ext>
            </a:extLst>
          </p:cNvPr>
          <p:cNvSpPr txBox="1"/>
          <p:nvPr/>
        </p:nvSpPr>
        <p:spPr>
          <a:xfrm>
            <a:off x="1407091" y="5989270"/>
            <a:ext cx="6329818" cy="369332"/>
          </a:xfrm>
          <a:prstGeom prst="rect">
            <a:avLst/>
          </a:prstGeom>
          <a:noFill/>
        </p:spPr>
        <p:txBody>
          <a:bodyPr wrap="square" rtlCol="0">
            <a:spAutoFit/>
          </a:bodyPr>
          <a:lstStyle/>
          <a:p>
            <a:pPr algn="ctr"/>
            <a:r>
              <a:rPr lang="en-US" dirty="0">
                <a:latin typeface="Tw Cen MT" panose="020B0602020104020603" pitchFamily="34" charset="0"/>
              </a:rPr>
              <a:t>SIA Club Members from SI/Eagles in the Philippines</a:t>
            </a:r>
          </a:p>
        </p:txBody>
      </p:sp>
    </p:spTree>
    <p:extLst>
      <p:ext uri="{BB962C8B-B14F-4D97-AF65-F5344CB8AC3E}">
        <p14:creationId xmlns:p14="http://schemas.microsoft.com/office/powerpoint/2010/main" val="3747171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334E34-2B78-0949-A35C-B700C3C9B632}"/>
              </a:ext>
            </a:extLst>
          </p:cNvPr>
          <p:cNvSpPr>
            <a:spLocks noGrp="1"/>
          </p:cNvSpPr>
          <p:nvPr>
            <p:ph idx="1"/>
          </p:nvPr>
        </p:nvSpPr>
        <p:spPr>
          <a:xfrm>
            <a:off x="154488" y="1436737"/>
            <a:ext cx="3327748" cy="4931676"/>
          </a:xfrm>
        </p:spPr>
        <p:txBody>
          <a:bodyPr>
            <a:normAutofit/>
          </a:bodyPr>
          <a:lstStyle/>
          <a:p>
            <a:pPr algn="ctr">
              <a:spcBef>
                <a:spcPts val="0"/>
              </a:spcBef>
            </a:pPr>
            <a:r>
              <a:rPr lang="en-US" dirty="0">
                <a:solidFill>
                  <a:srgbClr val="198897"/>
                </a:solidFill>
              </a:rPr>
              <a:t>Career opportunities</a:t>
            </a:r>
          </a:p>
          <a:p>
            <a:pPr algn="ctr">
              <a:spcBef>
                <a:spcPts val="0"/>
              </a:spcBef>
            </a:pPr>
            <a:endParaRPr lang="en-US" dirty="0">
              <a:solidFill>
                <a:srgbClr val="198897"/>
              </a:solidFill>
            </a:endParaRPr>
          </a:p>
          <a:p>
            <a:pPr algn="ctr">
              <a:spcBef>
                <a:spcPts val="0"/>
              </a:spcBef>
            </a:pPr>
            <a:r>
              <a:rPr lang="en-US" dirty="0">
                <a:solidFill>
                  <a:srgbClr val="198897"/>
                </a:solidFill>
              </a:rPr>
              <a:t>Setting and achieving goals</a:t>
            </a:r>
          </a:p>
          <a:p>
            <a:pPr algn="ctr">
              <a:spcBef>
                <a:spcPts val="0"/>
              </a:spcBef>
            </a:pPr>
            <a:endParaRPr lang="en-US" dirty="0">
              <a:solidFill>
                <a:srgbClr val="198897"/>
              </a:solidFill>
            </a:endParaRPr>
          </a:p>
          <a:p>
            <a:pPr algn="ctr">
              <a:spcBef>
                <a:spcPts val="0"/>
              </a:spcBef>
            </a:pPr>
            <a:r>
              <a:rPr lang="en-US" dirty="0">
                <a:solidFill>
                  <a:srgbClr val="198897"/>
                </a:solidFill>
              </a:rPr>
              <a:t>Overcoming obstacles to success</a:t>
            </a:r>
          </a:p>
          <a:p>
            <a:pPr algn="ctr">
              <a:spcBef>
                <a:spcPts val="0"/>
              </a:spcBef>
            </a:pPr>
            <a:endParaRPr lang="en-US" dirty="0">
              <a:solidFill>
                <a:srgbClr val="198897"/>
              </a:solidFill>
            </a:endParaRPr>
          </a:p>
        </p:txBody>
      </p:sp>
      <p:sp>
        <p:nvSpPr>
          <p:cNvPr id="3" name="Title 2">
            <a:extLst>
              <a:ext uri="{FF2B5EF4-FFF2-40B4-BE49-F238E27FC236}">
                <a16:creationId xmlns:a16="http://schemas.microsoft.com/office/drawing/2014/main" id="{62CEBC7E-4555-724A-A709-6CC4F1211D06}"/>
              </a:ext>
            </a:extLst>
          </p:cNvPr>
          <p:cNvSpPr>
            <a:spLocks noGrp="1"/>
          </p:cNvSpPr>
          <p:nvPr>
            <p:ph type="title"/>
          </p:nvPr>
        </p:nvSpPr>
        <p:spPr/>
        <p:txBody>
          <a:bodyPr>
            <a:noAutofit/>
          </a:bodyPr>
          <a:lstStyle/>
          <a:p>
            <a:r>
              <a:rPr lang="en-US" sz="3600" i="1" dirty="0"/>
              <a:t>Dream It, Be It</a:t>
            </a:r>
          </a:p>
        </p:txBody>
      </p:sp>
      <p:pic>
        <p:nvPicPr>
          <p:cNvPr id="4" name="Picture 3">
            <a:extLst>
              <a:ext uri="{FF2B5EF4-FFF2-40B4-BE49-F238E27FC236}">
                <a16:creationId xmlns:a16="http://schemas.microsoft.com/office/drawing/2014/main" id="{77A017C2-0783-4E55-8626-C56515B704BF}"/>
              </a:ext>
            </a:extLst>
          </p:cNvPr>
          <p:cNvPicPr>
            <a:picLocks noChangeAspect="1"/>
          </p:cNvPicPr>
          <p:nvPr/>
        </p:nvPicPr>
        <p:blipFill rotWithShape="1">
          <a:blip r:embed="rId3"/>
          <a:srcRect b="19774"/>
          <a:stretch/>
        </p:blipFill>
        <p:spPr>
          <a:xfrm>
            <a:off x="5636077" y="6417616"/>
            <a:ext cx="3507923" cy="355823"/>
          </a:xfrm>
          <a:prstGeom prst="rect">
            <a:avLst/>
          </a:prstGeom>
        </p:spPr>
      </p:pic>
      <p:pic>
        <p:nvPicPr>
          <p:cNvPr id="6" name="Picture 5">
            <a:extLst>
              <a:ext uri="{FF2B5EF4-FFF2-40B4-BE49-F238E27FC236}">
                <a16:creationId xmlns:a16="http://schemas.microsoft.com/office/drawing/2014/main" id="{88389355-4FD5-4387-A271-25709BC11B6D}"/>
              </a:ext>
            </a:extLst>
          </p:cNvPr>
          <p:cNvPicPr>
            <a:picLocks noChangeAspect="1"/>
          </p:cNvPicPr>
          <p:nvPr/>
        </p:nvPicPr>
        <p:blipFill>
          <a:blip r:embed="rId4"/>
          <a:stretch>
            <a:fillRect/>
          </a:stretch>
        </p:blipFill>
        <p:spPr>
          <a:xfrm>
            <a:off x="3102379" y="6425459"/>
            <a:ext cx="6041621" cy="432541"/>
          </a:xfrm>
          <a:prstGeom prst="rect">
            <a:avLst/>
          </a:prstGeom>
        </p:spPr>
      </p:pic>
      <p:sp>
        <p:nvSpPr>
          <p:cNvPr id="7" name="TextBox 6">
            <a:extLst>
              <a:ext uri="{FF2B5EF4-FFF2-40B4-BE49-F238E27FC236}">
                <a16:creationId xmlns:a16="http://schemas.microsoft.com/office/drawing/2014/main" id="{EE7B6957-3250-464C-84A2-53BAE1CDFD68}"/>
              </a:ext>
            </a:extLst>
          </p:cNvPr>
          <p:cNvSpPr txBox="1"/>
          <p:nvPr/>
        </p:nvSpPr>
        <p:spPr>
          <a:xfrm>
            <a:off x="4847573" y="6431122"/>
            <a:ext cx="4296427" cy="400110"/>
          </a:xfrm>
          <a:prstGeom prst="rect">
            <a:avLst/>
          </a:prstGeom>
          <a:noFill/>
        </p:spPr>
        <p:txBody>
          <a:bodyPr wrap="square" rtlCol="0">
            <a:spAutoFit/>
          </a:bodyPr>
          <a:lstStyle/>
          <a:p>
            <a:pPr algn="r"/>
            <a:r>
              <a:rPr lang="en-US" sz="2000" dirty="0">
                <a:solidFill>
                  <a:schemeClr val="bg1"/>
                </a:solidFill>
                <a:latin typeface="Tw Cen MT" panose="020B0602020104020603" pitchFamily="34" charset="0"/>
              </a:rPr>
              <a:t>SIA’s </a:t>
            </a:r>
            <a:r>
              <a:rPr lang="en-US" sz="2000" i="1" dirty="0">
                <a:solidFill>
                  <a:schemeClr val="bg1"/>
                </a:solidFill>
                <a:latin typeface="Tw Cen MT" panose="020B0602020104020603" pitchFamily="34" charset="0"/>
              </a:rPr>
              <a:t>Dream It, Be It</a:t>
            </a:r>
            <a:endParaRPr lang="en-US" sz="2000" dirty="0">
              <a:solidFill>
                <a:schemeClr val="bg1"/>
              </a:solidFill>
              <a:latin typeface="Tw Cen MT" panose="020B0602020104020603" pitchFamily="34" charset="0"/>
            </a:endParaRPr>
          </a:p>
        </p:txBody>
      </p:sp>
      <p:pic>
        <p:nvPicPr>
          <p:cNvPr id="9" name="Picture 8" descr="A group of people posing for a photo&#10;&#10;Description automatically generated">
            <a:extLst>
              <a:ext uri="{FF2B5EF4-FFF2-40B4-BE49-F238E27FC236}">
                <a16:creationId xmlns:a16="http://schemas.microsoft.com/office/drawing/2014/main" id="{CC1A0157-3A27-4910-B0CE-60220FD950D5}"/>
              </a:ext>
            </a:extLst>
          </p:cNvPr>
          <p:cNvPicPr>
            <a:picLocks noChangeAspect="1"/>
          </p:cNvPicPr>
          <p:nvPr/>
        </p:nvPicPr>
        <p:blipFill rotWithShape="1">
          <a:blip r:embed="rId5"/>
          <a:srcRect t="9178"/>
          <a:stretch/>
        </p:blipFill>
        <p:spPr>
          <a:xfrm>
            <a:off x="3652850" y="1212340"/>
            <a:ext cx="5336662" cy="4807855"/>
          </a:xfrm>
          <a:prstGeom prst="rect">
            <a:avLst/>
          </a:prstGeom>
        </p:spPr>
      </p:pic>
      <p:sp>
        <p:nvSpPr>
          <p:cNvPr id="10" name="TextBox 9">
            <a:extLst>
              <a:ext uri="{FF2B5EF4-FFF2-40B4-BE49-F238E27FC236}">
                <a16:creationId xmlns:a16="http://schemas.microsoft.com/office/drawing/2014/main" id="{C2A5E4A8-E854-442D-925E-80AF72FDA6E5}"/>
              </a:ext>
            </a:extLst>
          </p:cNvPr>
          <p:cNvSpPr txBox="1"/>
          <p:nvPr/>
        </p:nvSpPr>
        <p:spPr>
          <a:xfrm>
            <a:off x="3517438" y="6045247"/>
            <a:ext cx="5607485" cy="323165"/>
          </a:xfrm>
          <a:prstGeom prst="rect">
            <a:avLst/>
          </a:prstGeom>
          <a:noFill/>
        </p:spPr>
        <p:txBody>
          <a:bodyPr wrap="square" rtlCol="0">
            <a:spAutoFit/>
          </a:bodyPr>
          <a:lstStyle/>
          <a:p>
            <a:pPr algn="ctr"/>
            <a:r>
              <a:rPr lang="en-US" sz="1500" dirty="0">
                <a:latin typeface="Tw Cen MT" panose="020B0602020104020603" pitchFamily="34" charset="0"/>
              </a:rPr>
              <a:t>SIA Club Members and </a:t>
            </a:r>
            <a:r>
              <a:rPr lang="en-US" sz="1500" i="1" dirty="0">
                <a:latin typeface="Tw Cen MT" panose="020B0602020104020603" pitchFamily="34" charset="0"/>
              </a:rPr>
              <a:t>Dream It, Be It </a:t>
            </a:r>
            <a:r>
              <a:rPr lang="en-US" sz="1500" dirty="0">
                <a:latin typeface="Tw Cen MT" panose="020B0602020104020603" pitchFamily="34" charset="0"/>
              </a:rPr>
              <a:t>participants from SI/Grand Erie</a:t>
            </a:r>
          </a:p>
        </p:txBody>
      </p:sp>
    </p:spTree>
    <p:extLst>
      <p:ext uri="{BB962C8B-B14F-4D97-AF65-F5344CB8AC3E}">
        <p14:creationId xmlns:p14="http://schemas.microsoft.com/office/powerpoint/2010/main" val="4110136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334E34-2B78-0949-A35C-B700C3C9B632}"/>
              </a:ext>
            </a:extLst>
          </p:cNvPr>
          <p:cNvSpPr>
            <a:spLocks noGrp="1"/>
          </p:cNvSpPr>
          <p:nvPr>
            <p:ph idx="1"/>
          </p:nvPr>
        </p:nvSpPr>
        <p:spPr>
          <a:xfrm>
            <a:off x="0" y="5126609"/>
            <a:ext cx="9144000" cy="1307977"/>
          </a:xfrm>
        </p:spPr>
        <p:txBody>
          <a:bodyPr>
            <a:normAutofit/>
          </a:bodyPr>
          <a:lstStyle/>
          <a:p>
            <a:pPr algn="ctr">
              <a:lnSpc>
                <a:spcPct val="120000"/>
              </a:lnSpc>
              <a:spcBef>
                <a:spcPts val="0"/>
              </a:spcBef>
              <a:spcAft>
                <a:spcPts val="400"/>
              </a:spcAft>
            </a:pPr>
            <a:endParaRPr lang="en-US" sz="4400" dirty="0"/>
          </a:p>
        </p:txBody>
      </p:sp>
      <p:sp>
        <p:nvSpPr>
          <p:cNvPr id="3" name="Title 2">
            <a:extLst>
              <a:ext uri="{FF2B5EF4-FFF2-40B4-BE49-F238E27FC236}">
                <a16:creationId xmlns:a16="http://schemas.microsoft.com/office/drawing/2014/main" id="{62CEBC7E-4555-724A-A709-6CC4F1211D06}"/>
              </a:ext>
            </a:extLst>
          </p:cNvPr>
          <p:cNvSpPr>
            <a:spLocks noGrp="1"/>
          </p:cNvSpPr>
          <p:nvPr>
            <p:ph type="title"/>
          </p:nvPr>
        </p:nvSpPr>
        <p:spPr/>
        <p:txBody>
          <a:bodyPr>
            <a:normAutofit/>
          </a:bodyPr>
          <a:lstStyle/>
          <a:p>
            <a:r>
              <a:rPr lang="en-US" dirty="0"/>
              <a:t>98,000 Girls and Counting</a:t>
            </a:r>
          </a:p>
        </p:txBody>
      </p:sp>
      <p:pic>
        <p:nvPicPr>
          <p:cNvPr id="7" name="Picture 6">
            <a:extLst>
              <a:ext uri="{FF2B5EF4-FFF2-40B4-BE49-F238E27FC236}">
                <a16:creationId xmlns:a16="http://schemas.microsoft.com/office/drawing/2014/main" id="{D7F3F64F-494C-4D41-B2FE-7959F1DE7449}"/>
              </a:ext>
            </a:extLst>
          </p:cNvPr>
          <p:cNvPicPr>
            <a:picLocks noChangeAspect="1"/>
          </p:cNvPicPr>
          <p:nvPr/>
        </p:nvPicPr>
        <p:blipFill rotWithShape="1">
          <a:blip r:embed="rId3"/>
          <a:srcRect b="19774"/>
          <a:stretch/>
        </p:blipFill>
        <p:spPr>
          <a:xfrm>
            <a:off x="5636077" y="6417616"/>
            <a:ext cx="3507923" cy="355823"/>
          </a:xfrm>
          <a:prstGeom prst="rect">
            <a:avLst/>
          </a:prstGeom>
        </p:spPr>
      </p:pic>
      <p:pic>
        <p:nvPicPr>
          <p:cNvPr id="8" name="Picture 7">
            <a:extLst>
              <a:ext uri="{FF2B5EF4-FFF2-40B4-BE49-F238E27FC236}">
                <a16:creationId xmlns:a16="http://schemas.microsoft.com/office/drawing/2014/main" id="{1C182CBC-BEB6-4435-ADFD-BBB1831E6162}"/>
              </a:ext>
            </a:extLst>
          </p:cNvPr>
          <p:cNvPicPr>
            <a:picLocks noChangeAspect="1"/>
          </p:cNvPicPr>
          <p:nvPr/>
        </p:nvPicPr>
        <p:blipFill>
          <a:blip r:embed="rId4"/>
          <a:stretch>
            <a:fillRect/>
          </a:stretch>
        </p:blipFill>
        <p:spPr>
          <a:xfrm>
            <a:off x="3102379" y="6425459"/>
            <a:ext cx="6041621" cy="432541"/>
          </a:xfrm>
          <a:prstGeom prst="rect">
            <a:avLst/>
          </a:prstGeom>
        </p:spPr>
      </p:pic>
      <p:sp>
        <p:nvSpPr>
          <p:cNvPr id="9" name="TextBox 8">
            <a:extLst>
              <a:ext uri="{FF2B5EF4-FFF2-40B4-BE49-F238E27FC236}">
                <a16:creationId xmlns:a16="http://schemas.microsoft.com/office/drawing/2014/main" id="{F50C7645-E6A2-49A0-BCA0-6EDF578101CF}"/>
              </a:ext>
            </a:extLst>
          </p:cNvPr>
          <p:cNvSpPr txBox="1"/>
          <p:nvPr/>
        </p:nvSpPr>
        <p:spPr>
          <a:xfrm>
            <a:off x="4847573" y="6431122"/>
            <a:ext cx="4296427"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SIA’s </a:t>
            </a:r>
            <a:r>
              <a:rPr kumimoji="0" lang="en-US" sz="2000" b="0" i="1"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Dream It, Be It</a:t>
            </a:r>
            <a:endParaRPr kumimoji="0" lang="en-US" sz="200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endParaRPr>
          </a:p>
        </p:txBody>
      </p:sp>
      <p:pic>
        <p:nvPicPr>
          <p:cNvPr id="11" name="Picture 10">
            <a:extLst>
              <a:ext uri="{FF2B5EF4-FFF2-40B4-BE49-F238E27FC236}">
                <a16:creationId xmlns:a16="http://schemas.microsoft.com/office/drawing/2014/main" id="{06FD9113-CEB4-48EB-9BD6-CF1D7F34936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758" y="1214415"/>
            <a:ext cx="8712484" cy="3658210"/>
          </a:xfrm>
          <a:prstGeom prst="rect">
            <a:avLst/>
          </a:prstGeom>
          <a:noFill/>
          <a:ln>
            <a:noFill/>
          </a:ln>
        </p:spPr>
      </p:pic>
      <p:sp>
        <p:nvSpPr>
          <p:cNvPr id="12" name="TextBox 11">
            <a:extLst>
              <a:ext uri="{FF2B5EF4-FFF2-40B4-BE49-F238E27FC236}">
                <a16:creationId xmlns:a16="http://schemas.microsoft.com/office/drawing/2014/main" id="{AC330500-3E40-4CD9-8EC9-6AACDD896842}"/>
              </a:ext>
            </a:extLst>
          </p:cNvPr>
          <p:cNvSpPr txBox="1"/>
          <p:nvPr/>
        </p:nvSpPr>
        <p:spPr>
          <a:xfrm>
            <a:off x="1768257" y="4846512"/>
            <a:ext cx="560748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SIA Club Members and </a:t>
            </a:r>
            <a:r>
              <a:rPr kumimoji="0" lang="en-US" sz="1400" b="0" i="1"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Dream It, Be It </a:t>
            </a:r>
            <a:r>
              <a:rPr kumimoji="0" lang="en-US" sz="1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participants from SI/Eagles</a:t>
            </a:r>
          </a:p>
        </p:txBody>
      </p:sp>
    </p:spTree>
    <p:extLst>
      <p:ext uri="{BB962C8B-B14F-4D97-AF65-F5344CB8AC3E}">
        <p14:creationId xmlns:p14="http://schemas.microsoft.com/office/powerpoint/2010/main" val="2520517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334E34-2B78-0949-A35C-B700C3C9B632}"/>
              </a:ext>
            </a:extLst>
          </p:cNvPr>
          <p:cNvSpPr>
            <a:spLocks noGrp="1"/>
          </p:cNvSpPr>
          <p:nvPr>
            <p:ph idx="1"/>
          </p:nvPr>
        </p:nvSpPr>
        <p:spPr>
          <a:xfrm>
            <a:off x="457200" y="1510412"/>
            <a:ext cx="8229600" cy="4525963"/>
          </a:xfrm>
        </p:spPr>
        <p:txBody>
          <a:bodyPr>
            <a:normAutofit/>
          </a:bodyPr>
          <a:lstStyle/>
          <a:p>
            <a:pPr marL="457200" lvl="0" indent="-457200">
              <a:buFont typeface="Arial" panose="020B0604020202020204" pitchFamily="34" charset="0"/>
              <a:buChar char="•"/>
            </a:pPr>
            <a:r>
              <a:rPr lang="en-US" sz="3000" dirty="0"/>
              <a:t>88% of participants feel more confident about their future success</a:t>
            </a:r>
          </a:p>
          <a:p>
            <a:pPr marL="457200" lvl="0" indent="-457200">
              <a:buFont typeface="Arial" panose="020B0604020202020204" pitchFamily="34" charset="0"/>
              <a:buChar char="•"/>
            </a:pPr>
            <a:r>
              <a:rPr lang="en-US" sz="3000" dirty="0"/>
              <a:t>88% created achievable goals for their future</a:t>
            </a:r>
          </a:p>
          <a:p>
            <a:pPr marL="457200" lvl="0" indent="-457200">
              <a:buFont typeface="Arial" panose="020B0604020202020204" pitchFamily="34" charset="0"/>
              <a:buChar char="•"/>
            </a:pPr>
            <a:r>
              <a:rPr lang="en-US" sz="3000" dirty="0"/>
              <a:t>87% have new tools to overcome obstacles to their success </a:t>
            </a:r>
          </a:p>
        </p:txBody>
      </p:sp>
      <p:sp>
        <p:nvSpPr>
          <p:cNvPr id="3" name="Title 2">
            <a:extLst>
              <a:ext uri="{FF2B5EF4-FFF2-40B4-BE49-F238E27FC236}">
                <a16:creationId xmlns:a16="http://schemas.microsoft.com/office/drawing/2014/main" id="{62CEBC7E-4555-724A-A709-6CC4F1211D06}"/>
              </a:ext>
            </a:extLst>
          </p:cNvPr>
          <p:cNvSpPr>
            <a:spLocks noGrp="1"/>
          </p:cNvSpPr>
          <p:nvPr>
            <p:ph type="title"/>
          </p:nvPr>
        </p:nvSpPr>
        <p:spPr/>
        <p:txBody>
          <a:bodyPr/>
          <a:lstStyle/>
          <a:p>
            <a:r>
              <a:rPr lang="en-US" dirty="0"/>
              <a:t>Our Impact</a:t>
            </a:r>
            <a:endParaRPr lang="en-US" i="1" dirty="0"/>
          </a:p>
        </p:txBody>
      </p:sp>
      <p:pic>
        <p:nvPicPr>
          <p:cNvPr id="4" name="Picture 3">
            <a:extLst>
              <a:ext uri="{FF2B5EF4-FFF2-40B4-BE49-F238E27FC236}">
                <a16:creationId xmlns:a16="http://schemas.microsoft.com/office/drawing/2014/main" id="{77A017C2-0783-4E55-8626-C56515B704BF}"/>
              </a:ext>
            </a:extLst>
          </p:cNvPr>
          <p:cNvPicPr>
            <a:picLocks noChangeAspect="1"/>
          </p:cNvPicPr>
          <p:nvPr/>
        </p:nvPicPr>
        <p:blipFill rotWithShape="1">
          <a:blip r:embed="rId3"/>
          <a:srcRect b="19774"/>
          <a:stretch/>
        </p:blipFill>
        <p:spPr>
          <a:xfrm>
            <a:off x="5636077" y="6417616"/>
            <a:ext cx="3507923" cy="355823"/>
          </a:xfrm>
          <a:prstGeom prst="rect">
            <a:avLst/>
          </a:prstGeom>
        </p:spPr>
      </p:pic>
      <p:pic>
        <p:nvPicPr>
          <p:cNvPr id="5" name="Picture 4">
            <a:extLst>
              <a:ext uri="{FF2B5EF4-FFF2-40B4-BE49-F238E27FC236}">
                <a16:creationId xmlns:a16="http://schemas.microsoft.com/office/drawing/2014/main" id="{9D41CB0A-E60F-4C28-A235-46C92DC82430}"/>
              </a:ext>
            </a:extLst>
          </p:cNvPr>
          <p:cNvPicPr>
            <a:picLocks noChangeAspect="1"/>
          </p:cNvPicPr>
          <p:nvPr/>
        </p:nvPicPr>
        <p:blipFill>
          <a:blip r:embed="rId4"/>
          <a:stretch>
            <a:fillRect/>
          </a:stretch>
        </p:blipFill>
        <p:spPr>
          <a:xfrm>
            <a:off x="3102379" y="6425459"/>
            <a:ext cx="6041621" cy="432541"/>
          </a:xfrm>
          <a:prstGeom prst="rect">
            <a:avLst/>
          </a:prstGeom>
        </p:spPr>
      </p:pic>
      <p:sp>
        <p:nvSpPr>
          <p:cNvPr id="6" name="TextBox 5">
            <a:extLst>
              <a:ext uri="{FF2B5EF4-FFF2-40B4-BE49-F238E27FC236}">
                <a16:creationId xmlns:a16="http://schemas.microsoft.com/office/drawing/2014/main" id="{B47F14DD-49B8-49A9-9527-414DD6344697}"/>
              </a:ext>
            </a:extLst>
          </p:cNvPr>
          <p:cNvSpPr txBox="1"/>
          <p:nvPr/>
        </p:nvSpPr>
        <p:spPr>
          <a:xfrm>
            <a:off x="4847573" y="6431122"/>
            <a:ext cx="4296427" cy="400110"/>
          </a:xfrm>
          <a:prstGeom prst="rect">
            <a:avLst/>
          </a:prstGeom>
          <a:noFill/>
        </p:spPr>
        <p:txBody>
          <a:bodyPr wrap="square" rtlCol="0">
            <a:spAutoFit/>
          </a:bodyPr>
          <a:lstStyle/>
          <a:p>
            <a:pPr algn="r"/>
            <a:r>
              <a:rPr lang="en-US" sz="2000" dirty="0">
                <a:solidFill>
                  <a:schemeClr val="bg1"/>
                </a:solidFill>
                <a:latin typeface="Tw Cen MT" panose="020B0602020104020603" pitchFamily="34" charset="0"/>
              </a:rPr>
              <a:t>SIA’s </a:t>
            </a:r>
            <a:r>
              <a:rPr lang="en-US" sz="2000" i="1" dirty="0">
                <a:solidFill>
                  <a:schemeClr val="bg1"/>
                </a:solidFill>
                <a:latin typeface="Tw Cen MT" panose="020B0602020104020603" pitchFamily="34" charset="0"/>
              </a:rPr>
              <a:t>Dream It, Be It</a:t>
            </a:r>
            <a:endParaRPr lang="en-US" sz="200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1292298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334E34-2B78-0949-A35C-B700C3C9B632}"/>
              </a:ext>
            </a:extLst>
          </p:cNvPr>
          <p:cNvSpPr>
            <a:spLocks noGrp="1"/>
          </p:cNvSpPr>
          <p:nvPr>
            <p:ph idx="1"/>
          </p:nvPr>
        </p:nvSpPr>
        <p:spPr>
          <a:xfrm>
            <a:off x="0" y="2190971"/>
            <a:ext cx="2892971" cy="3081403"/>
          </a:xfrm>
        </p:spPr>
        <p:txBody>
          <a:bodyPr>
            <a:normAutofit/>
          </a:bodyPr>
          <a:lstStyle/>
          <a:p>
            <a:pPr algn="ctr"/>
            <a:r>
              <a:rPr lang="en-US" b="1" dirty="0">
                <a:solidFill>
                  <a:srgbClr val="198897"/>
                </a:solidFill>
              </a:rPr>
              <a:t>Build confidence, knowledge, and skills</a:t>
            </a:r>
            <a:endParaRPr lang="en-US" dirty="0"/>
          </a:p>
        </p:txBody>
      </p:sp>
      <p:sp>
        <p:nvSpPr>
          <p:cNvPr id="3" name="Title 2">
            <a:extLst>
              <a:ext uri="{FF2B5EF4-FFF2-40B4-BE49-F238E27FC236}">
                <a16:creationId xmlns:a16="http://schemas.microsoft.com/office/drawing/2014/main" id="{62CEBC7E-4555-724A-A709-6CC4F1211D06}"/>
              </a:ext>
            </a:extLst>
          </p:cNvPr>
          <p:cNvSpPr>
            <a:spLocks noGrp="1"/>
          </p:cNvSpPr>
          <p:nvPr>
            <p:ph type="title"/>
          </p:nvPr>
        </p:nvSpPr>
        <p:spPr/>
        <p:txBody>
          <a:bodyPr>
            <a:noAutofit/>
          </a:bodyPr>
          <a:lstStyle/>
          <a:p>
            <a:r>
              <a:rPr lang="en-US" sz="3500" dirty="0"/>
              <a:t>Overcoming Obstacles </a:t>
            </a:r>
          </a:p>
        </p:txBody>
      </p:sp>
      <p:pic>
        <p:nvPicPr>
          <p:cNvPr id="4" name="Picture 3">
            <a:extLst>
              <a:ext uri="{FF2B5EF4-FFF2-40B4-BE49-F238E27FC236}">
                <a16:creationId xmlns:a16="http://schemas.microsoft.com/office/drawing/2014/main" id="{50CA7D52-6A1B-4C6D-8C34-8F6507BD1DD1}"/>
              </a:ext>
            </a:extLst>
          </p:cNvPr>
          <p:cNvPicPr>
            <a:picLocks noChangeAspect="1"/>
          </p:cNvPicPr>
          <p:nvPr/>
        </p:nvPicPr>
        <p:blipFill rotWithShape="1">
          <a:blip r:embed="rId3"/>
          <a:srcRect b="19774"/>
          <a:stretch/>
        </p:blipFill>
        <p:spPr>
          <a:xfrm>
            <a:off x="5636077" y="6417616"/>
            <a:ext cx="3507923" cy="355823"/>
          </a:xfrm>
          <a:prstGeom prst="rect">
            <a:avLst/>
          </a:prstGeom>
        </p:spPr>
      </p:pic>
      <p:sp>
        <p:nvSpPr>
          <p:cNvPr id="8" name="TextBox 7">
            <a:extLst>
              <a:ext uri="{FF2B5EF4-FFF2-40B4-BE49-F238E27FC236}">
                <a16:creationId xmlns:a16="http://schemas.microsoft.com/office/drawing/2014/main" id="{14868F5B-CA20-48A5-83B0-599250695F0A}"/>
              </a:ext>
            </a:extLst>
          </p:cNvPr>
          <p:cNvSpPr txBox="1"/>
          <p:nvPr/>
        </p:nvSpPr>
        <p:spPr>
          <a:xfrm>
            <a:off x="3275536" y="5625255"/>
            <a:ext cx="5339660" cy="307777"/>
          </a:xfrm>
          <a:prstGeom prst="rect">
            <a:avLst/>
          </a:prstGeom>
          <a:noFill/>
        </p:spPr>
        <p:txBody>
          <a:bodyPr wrap="square" rtlCol="0">
            <a:spAutoFit/>
          </a:bodyPr>
          <a:lstStyle/>
          <a:p>
            <a:pPr algn="ctr"/>
            <a:r>
              <a:rPr lang="en-US" sz="1400" i="1" dirty="0">
                <a:latin typeface="Tw Cen MT" panose="020B0602020104020603" pitchFamily="34" charset="0"/>
              </a:rPr>
              <a:t>Dream It, Be It </a:t>
            </a:r>
            <a:r>
              <a:rPr lang="en-US" sz="1400" dirty="0">
                <a:latin typeface="Tw Cen MT" panose="020B0602020104020603" pitchFamily="34" charset="0"/>
              </a:rPr>
              <a:t>participants from SI/Terronal</a:t>
            </a:r>
          </a:p>
        </p:txBody>
      </p:sp>
      <p:pic>
        <p:nvPicPr>
          <p:cNvPr id="9" name="Picture 8">
            <a:extLst>
              <a:ext uri="{FF2B5EF4-FFF2-40B4-BE49-F238E27FC236}">
                <a16:creationId xmlns:a16="http://schemas.microsoft.com/office/drawing/2014/main" id="{1BB62A1F-41D8-4826-A8EC-218E316D04E8}"/>
              </a:ext>
            </a:extLst>
          </p:cNvPr>
          <p:cNvPicPr>
            <a:picLocks noChangeAspect="1"/>
          </p:cNvPicPr>
          <p:nvPr/>
        </p:nvPicPr>
        <p:blipFill>
          <a:blip r:embed="rId4"/>
          <a:stretch>
            <a:fillRect/>
          </a:stretch>
        </p:blipFill>
        <p:spPr>
          <a:xfrm>
            <a:off x="3102379" y="6425459"/>
            <a:ext cx="6041621" cy="432541"/>
          </a:xfrm>
          <a:prstGeom prst="rect">
            <a:avLst/>
          </a:prstGeom>
        </p:spPr>
      </p:pic>
      <p:sp>
        <p:nvSpPr>
          <p:cNvPr id="10" name="TextBox 9">
            <a:extLst>
              <a:ext uri="{FF2B5EF4-FFF2-40B4-BE49-F238E27FC236}">
                <a16:creationId xmlns:a16="http://schemas.microsoft.com/office/drawing/2014/main" id="{A9C93131-7CF6-4067-AAF3-D79EC6B53770}"/>
              </a:ext>
            </a:extLst>
          </p:cNvPr>
          <p:cNvSpPr txBox="1"/>
          <p:nvPr/>
        </p:nvSpPr>
        <p:spPr>
          <a:xfrm>
            <a:off x="4847573" y="6431122"/>
            <a:ext cx="4296427" cy="400110"/>
          </a:xfrm>
          <a:prstGeom prst="rect">
            <a:avLst/>
          </a:prstGeom>
          <a:noFill/>
        </p:spPr>
        <p:txBody>
          <a:bodyPr wrap="square" rtlCol="0">
            <a:spAutoFit/>
          </a:bodyPr>
          <a:lstStyle/>
          <a:p>
            <a:pPr algn="r"/>
            <a:r>
              <a:rPr lang="en-US" sz="2000" dirty="0">
                <a:solidFill>
                  <a:schemeClr val="bg1"/>
                </a:solidFill>
                <a:latin typeface="Tw Cen MT" panose="020B0602020104020603" pitchFamily="34" charset="0"/>
              </a:rPr>
              <a:t>SIA’s </a:t>
            </a:r>
            <a:r>
              <a:rPr lang="en-US" sz="2000" i="1" dirty="0">
                <a:solidFill>
                  <a:schemeClr val="bg1"/>
                </a:solidFill>
                <a:latin typeface="Tw Cen MT" panose="020B0602020104020603" pitchFamily="34" charset="0"/>
              </a:rPr>
              <a:t>Dream It, Be It</a:t>
            </a:r>
            <a:endParaRPr lang="en-US" sz="2000" dirty="0">
              <a:solidFill>
                <a:schemeClr val="bg1"/>
              </a:solidFill>
              <a:latin typeface="Tw Cen MT" panose="020B0602020104020603" pitchFamily="34" charset="0"/>
            </a:endParaRPr>
          </a:p>
        </p:txBody>
      </p:sp>
      <p:pic>
        <p:nvPicPr>
          <p:cNvPr id="6" name="Picture 5">
            <a:extLst>
              <a:ext uri="{FF2B5EF4-FFF2-40B4-BE49-F238E27FC236}">
                <a16:creationId xmlns:a16="http://schemas.microsoft.com/office/drawing/2014/main" id="{0A109183-FF65-4CB3-81E8-2DB5F478F4F9}"/>
              </a:ext>
            </a:extLst>
          </p:cNvPr>
          <p:cNvPicPr>
            <a:picLocks noChangeAspect="1"/>
          </p:cNvPicPr>
          <p:nvPr/>
        </p:nvPicPr>
        <p:blipFill>
          <a:blip r:embed="rId5"/>
          <a:stretch>
            <a:fillRect/>
          </a:stretch>
        </p:blipFill>
        <p:spPr>
          <a:xfrm>
            <a:off x="2907534" y="1845935"/>
            <a:ext cx="6075665" cy="3771477"/>
          </a:xfrm>
          <a:prstGeom prst="rect">
            <a:avLst/>
          </a:prstGeom>
        </p:spPr>
      </p:pic>
    </p:spTree>
    <p:extLst>
      <p:ext uri="{BB962C8B-B14F-4D97-AF65-F5344CB8AC3E}">
        <p14:creationId xmlns:p14="http://schemas.microsoft.com/office/powerpoint/2010/main" val="417517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334E34-2B78-0949-A35C-B700C3C9B632}"/>
              </a:ext>
            </a:extLst>
          </p:cNvPr>
          <p:cNvSpPr>
            <a:spLocks noGrp="1"/>
          </p:cNvSpPr>
          <p:nvPr>
            <p:ph idx="1"/>
          </p:nvPr>
        </p:nvSpPr>
        <p:spPr>
          <a:xfrm>
            <a:off x="5548395" y="1603996"/>
            <a:ext cx="3336733" cy="3932835"/>
          </a:xfrm>
        </p:spPr>
        <p:txBody>
          <a:bodyPr/>
          <a:lstStyle/>
          <a:p>
            <a:pPr algn="ctr">
              <a:spcAft>
                <a:spcPts val="600"/>
              </a:spcAft>
            </a:pPr>
            <a:r>
              <a:rPr lang="en-US" sz="3600" b="1" dirty="0">
                <a:solidFill>
                  <a:srgbClr val="198897"/>
                </a:solidFill>
              </a:rPr>
              <a:t>   Highlights:</a:t>
            </a:r>
          </a:p>
          <a:p>
            <a:pPr marL="571500" indent="-571500" algn="ctr">
              <a:buFont typeface="Arial" panose="020B0604020202020204" pitchFamily="34" charset="0"/>
              <a:buChar char="•"/>
            </a:pPr>
            <a:r>
              <a:rPr lang="en-US" dirty="0"/>
              <a:t>Teaching practical skills</a:t>
            </a:r>
          </a:p>
          <a:p>
            <a:pPr marL="571500" indent="-571500" algn="ctr">
              <a:buFont typeface="Arial" panose="020B0604020202020204" pitchFamily="34" charset="0"/>
              <a:buChar char="•"/>
            </a:pPr>
            <a:r>
              <a:rPr lang="en-US" dirty="0"/>
              <a:t>Continued connection with past participants</a:t>
            </a:r>
          </a:p>
        </p:txBody>
      </p:sp>
      <p:sp>
        <p:nvSpPr>
          <p:cNvPr id="3" name="Title 2">
            <a:extLst>
              <a:ext uri="{FF2B5EF4-FFF2-40B4-BE49-F238E27FC236}">
                <a16:creationId xmlns:a16="http://schemas.microsoft.com/office/drawing/2014/main" id="{62CEBC7E-4555-724A-A709-6CC4F1211D06}"/>
              </a:ext>
            </a:extLst>
          </p:cNvPr>
          <p:cNvSpPr>
            <a:spLocks noGrp="1"/>
          </p:cNvSpPr>
          <p:nvPr>
            <p:ph type="title"/>
          </p:nvPr>
        </p:nvSpPr>
        <p:spPr/>
        <p:txBody>
          <a:bodyPr>
            <a:normAutofit/>
          </a:bodyPr>
          <a:lstStyle/>
          <a:p>
            <a:r>
              <a:rPr lang="en-US" dirty="0"/>
              <a:t>SI/Terronal of Panama</a:t>
            </a:r>
          </a:p>
        </p:txBody>
      </p:sp>
      <p:pic>
        <p:nvPicPr>
          <p:cNvPr id="7" name="Picture 6">
            <a:extLst>
              <a:ext uri="{FF2B5EF4-FFF2-40B4-BE49-F238E27FC236}">
                <a16:creationId xmlns:a16="http://schemas.microsoft.com/office/drawing/2014/main" id="{D7F3F64F-494C-4D41-B2FE-7959F1DE7449}"/>
              </a:ext>
            </a:extLst>
          </p:cNvPr>
          <p:cNvPicPr>
            <a:picLocks noChangeAspect="1"/>
          </p:cNvPicPr>
          <p:nvPr/>
        </p:nvPicPr>
        <p:blipFill rotWithShape="1">
          <a:blip r:embed="rId3"/>
          <a:srcRect b="19774"/>
          <a:stretch/>
        </p:blipFill>
        <p:spPr>
          <a:xfrm>
            <a:off x="5636077" y="6417616"/>
            <a:ext cx="3507923" cy="355823"/>
          </a:xfrm>
          <a:prstGeom prst="rect">
            <a:avLst/>
          </a:prstGeom>
        </p:spPr>
      </p:pic>
      <p:pic>
        <p:nvPicPr>
          <p:cNvPr id="8" name="Picture 7">
            <a:extLst>
              <a:ext uri="{FF2B5EF4-FFF2-40B4-BE49-F238E27FC236}">
                <a16:creationId xmlns:a16="http://schemas.microsoft.com/office/drawing/2014/main" id="{295C7E07-99D1-46F6-8756-C0F73D4BD8F4}"/>
              </a:ext>
            </a:extLst>
          </p:cNvPr>
          <p:cNvPicPr>
            <a:picLocks noChangeAspect="1"/>
          </p:cNvPicPr>
          <p:nvPr/>
        </p:nvPicPr>
        <p:blipFill>
          <a:blip r:embed="rId4"/>
          <a:stretch>
            <a:fillRect/>
          </a:stretch>
        </p:blipFill>
        <p:spPr>
          <a:xfrm>
            <a:off x="3102379" y="6425459"/>
            <a:ext cx="6041621" cy="432541"/>
          </a:xfrm>
          <a:prstGeom prst="rect">
            <a:avLst/>
          </a:prstGeom>
        </p:spPr>
      </p:pic>
      <p:sp>
        <p:nvSpPr>
          <p:cNvPr id="11" name="TextBox 10">
            <a:extLst>
              <a:ext uri="{FF2B5EF4-FFF2-40B4-BE49-F238E27FC236}">
                <a16:creationId xmlns:a16="http://schemas.microsoft.com/office/drawing/2014/main" id="{A6709DB1-6753-4E8E-97C0-C27F8158FF34}"/>
              </a:ext>
            </a:extLst>
          </p:cNvPr>
          <p:cNvSpPr txBox="1"/>
          <p:nvPr/>
        </p:nvSpPr>
        <p:spPr>
          <a:xfrm>
            <a:off x="4847573" y="6431122"/>
            <a:ext cx="4296427" cy="400110"/>
          </a:xfrm>
          <a:prstGeom prst="rect">
            <a:avLst/>
          </a:prstGeom>
          <a:noFill/>
        </p:spPr>
        <p:txBody>
          <a:bodyPr wrap="square" rtlCol="0">
            <a:spAutoFit/>
          </a:bodyPr>
          <a:lstStyle/>
          <a:p>
            <a:pPr algn="r"/>
            <a:r>
              <a:rPr lang="en-US" sz="2000" dirty="0">
                <a:solidFill>
                  <a:schemeClr val="bg1"/>
                </a:solidFill>
                <a:latin typeface="Tw Cen MT" panose="020B0602020104020603" pitchFamily="34" charset="0"/>
              </a:rPr>
              <a:t>SIA’s </a:t>
            </a:r>
            <a:r>
              <a:rPr lang="en-US" sz="2000" i="1" dirty="0">
                <a:solidFill>
                  <a:schemeClr val="bg1"/>
                </a:solidFill>
                <a:latin typeface="Tw Cen MT" panose="020B0602020104020603" pitchFamily="34" charset="0"/>
              </a:rPr>
              <a:t>Dream It, Be It</a:t>
            </a:r>
            <a:endParaRPr lang="en-US" sz="2000" dirty="0">
              <a:solidFill>
                <a:schemeClr val="bg1"/>
              </a:solidFill>
              <a:latin typeface="Tw Cen MT" panose="020B0602020104020603" pitchFamily="34" charset="0"/>
            </a:endParaRPr>
          </a:p>
        </p:txBody>
      </p:sp>
      <p:pic>
        <p:nvPicPr>
          <p:cNvPr id="5" name="Picture 4" descr="A group of people in a room&#10;&#10;Description automatically generated">
            <a:extLst>
              <a:ext uri="{FF2B5EF4-FFF2-40B4-BE49-F238E27FC236}">
                <a16:creationId xmlns:a16="http://schemas.microsoft.com/office/drawing/2014/main" id="{85FC32D6-8FD1-4CBD-8A78-8255CF0A3818}"/>
              </a:ext>
            </a:extLst>
          </p:cNvPr>
          <p:cNvPicPr>
            <a:picLocks noChangeAspect="1"/>
          </p:cNvPicPr>
          <p:nvPr/>
        </p:nvPicPr>
        <p:blipFill>
          <a:blip r:embed="rId5"/>
          <a:stretch>
            <a:fillRect/>
          </a:stretch>
        </p:blipFill>
        <p:spPr>
          <a:xfrm>
            <a:off x="246345" y="1620592"/>
            <a:ext cx="5243780" cy="3932835"/>
          </a:xfrm>
          <a:prstGeom prst="rect">
            <a:avLst/>
          </a:prstGeom>
        </p:spPr>
      </p:pic>
      <p:sp>
        <p:nvSpPr>
          <p:cNvPr id="12" name="TextBox 11">
            <a:extLst>
              <a:ext uri="{FF2B5EF4-FFF2-40B4-BE49-F238E27FC236}">
                <a16:creationId xmlns:a16="http://schemas.microsoft.com/office/drawing/2014/main" id="{FCB295A9-6722-42C2-9696-D9F78B74570B}"/>
              </a:ext>
            </a:extLst>
          </p:cNvPr>
          <p:cNvSpPr txBox="1"/>
          <p:nvPr/>
        </p:nvSpPr>
        <p:spPr>
          <a:xfrm>
            <a:off x="246346" y="5561270"/>
            <a:ext cx="5243780" cy="323165"/>
          </a:xfrm>
          <a:prstGeom prst="rect">
            <a:avLst/>
          </a:prstGeom>
          <a:noFill/>
        </p:spPr>
        <p:txBody>
          <a:bodyPr wrap="square" rtlCol="0">
            <a:spAutoFit/>
          </a:bodyPr>
          <a:lstStyle/>
          <a:p>
            <a:pPr algn="ctr"/>
            <a:r>
              <a:rPr lang="en-US" sz="1500" i="1" dirty="0">
                <a:latin typeface="Tw Cen MT" panose="020B0602020104020603" pitchFamily="34" charset="0"/>
              </a:rPr>
              <a:t>Dream It, Be It </a:t>
            </a:r>
            <a:r>
              <a:rPr lang="en-US" sz="1500" dirty="0">
                <a:latin typeface="Tw Cen MT" panose="020B0602020104020603" pitchFamily="34" charset="0"/>
              </a:rPr>
              <a:t>participants from SI/Terronal</a:t>
            </a:r>
          </a:p>
        </p:txBody>
      </p:sp>
    </p:spTree>
    <p:extLst>
      <p:ext uri="{BB962C8B-B14F-4D97-AF65-F5344CB8AC3E}">
        <p14:creationId xmlns:p14="http://schemas.microsoft.com/office/powerpoint/2010/main" val="2376928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334E34-2B78-0949-A35C-B700C3C9B632}"/>
              </a:ext>
            </a:extLst>
          </p:cNvPr>
          <p:cNvSpPr>
            <a:spLocks noGrp="1"/>
          </p:cNvSpPr>
          <p:nvPr>
            <p:ph idx="1"/>
          </p:nvPr>
        </p:nvSpPr>
        <p:spPr>
          <a:xfrm>
            <a:off x="457199" y="1129831"/>
            <a:ext cx="8229600" cy="4525963"/>
          </a:xfrm>
        </p:spPr>
        <p:txBody>
          <a:bodyPr/>
          <a:lstStyle/>
          <a:p>
            <a:pPr algn="ctr"/>
            <a:r>
              <a:rPr lang="en-US" b="1" dirty="0">
                <a:solidFill>
                  <a:srgbClr val="198897"/>
                </a:solidFill>
              </a:rPr>
              <a:t>Invest in the Dreams of Half a Million Women and Girls through Access to Education</a:t>
            </a:r>
            <a:endParaRPr lang="en-US" b="1" i="1" dirty="0">
              <a:solidFill>
                <a:srgbClr val="198897"/>
              </a:solidFill>
            </a:endParaRPr>
          </a:p>
          <a:p>
            <a:pPr algn="ctr"/>
            <a:endParaRPr lang="en-US" sz="3600" b="1" i="1" dirty="0">
              <a:solidFill>
                <a:srgbClr val="198897"/>
              </a:solidFill>
            </a:endParaRPr>
          </a:p>
          <a:p>
            <a:endParaRPr lang="en-US" dirty="0"/>
          </a:p>
        </p:txBody>
      </p:sp>
      <p:sp>
        <p:nvSpPr>
          <p:cNvPr id="3" name="Title 2">
            <a:extLst>
              <a:ext uri="{FF2B5EF4-FFF2-40B4-BE49-F238E27FC236}">
                <a16:creationId xmlns:a16="http://schemas.microsoft.com/office/drawing/2014/main" id="{62CEBC7E-4555-724A-A709-6CC4F1211D06}"/>
              </a:ext>
            </a:extLst>
          </p:cNvPr>
          <p:cNvSpPr>
            <a:spLocks noGrp="1"/>
          </p:cNvSpPr>
          <p:nvPr>
            <p:ph type="title"/>
          </p:nvPr>
        </p:nvSpPr>
        <p:spPr/>
        <p:txBody>
          <a:bodyPr>
            <a:normAutofit/>
          </a:bodyPr>
          <a:lstStyle/>
          <a:p>
            <a:r>
              <a:rPr lang="en-US" dirty="0"/>
              <a:t>2031: Big Goal</a:t>
            </a:r>
          </a:p>
        </p:txBody>
      </p:sp>
      <p:pic>
        <p:nvPicPr>
          <p:cNvPr id="7" name="Picture 6">
            <a:extLst>
              <a:ext uri="{FF2B5EF4-FFF2-40B4-BE49-F238E27FC236}">
                <a16:creationId xmlns:a16="http://schemas.microsoft.com/office/drawing/2014/main" id="{D7F3F64F-494C-4D41-B2FE-7959F1DE7449}"/>
              </a:ext>
            </a:extLst>
          </p:cNvPr>
          <p:cNvPicPr>
            <a:picLocks noChangeAspect="1"/>
          </p:cNvPicPr>
          <p:nvPr/>
        </p:nvPicPr>
        <p:blipFill rotWithShape="1">
          <a:blip r:embed="rId3"/>
          <a:srcRect b="19774"/>
          <a:stretch/>
        </p:blipFill>
        <p:spPr>
          <a:xfrm>
            <a:off x="5636077" y="6417616"/>
            <a:ext cx="3507923" cy="355823"/>
          </a:xfrm>
          <a:prstGeom prst="rect">
            <a:avLst/>
          </a:prstGeom>
        </p:spPr>
      </p:pic>
      <p:pic>
        <p:nvPicPr>
          <p:cNvPr id="8" name="Picture 7">
            <a:extLst>
              <a:ext uri="{FF2B5EF4-FFF2-40B4-BE49-F238E27FC236}">
                <a16:creationId xmlns:a16="http://schemas.microsoft.com/office/drawing/2014/main" id="{E12A4781-DF5F-468B-8616-F9A16CBB6EF7}"/>
              </a:ext>
            </a:extLst>
          </p:cNvPr>
          <p:cNvPicPr>
            <a:picLocks noChangeAspect="1"/>
          </p:cNvPicPr>
          <p:nvPr/>
        </p:nvPicPr>
        <p:blipFill>
          <a:blip r:embed="rId4"/>
          <a:stretch>
            <a:fillRect/>
          </a:stretch>
        </p:blipFill>
        <p:spPr>
          <a:xfrm>
            <a:off x="3102379" y="6425459"/>
            <a:ext cx="6041621" cy="432541"/>
          </a:xfrm>
          <a:prstGeom prst="rect">
            <a:avLst/>
          </a:prstGeom>
        </p:spPr>
      </p:pic>
      <p:sp>
        <p:nvSpPr>
          <p:cNvPr id="9" name="TextBox 8">
            <a:extLst>
              <a:ext uri="{FF2B5EF4-FFF2-40B4-BE49-F238E27FC236}">
                <a16:creationId xmlns:a16="http://schemas.microsoft.com/office/drawing/2014/main" id="{C96ADFB7-455A-4DEB-BD65-79FA888C3EA0}"/>
              </a:ext>
            </a:extLst>
          </p:cNvPr>
          <p:cNvSpPr txBox="1"/>
          <p:nvPr/>
        </p:nvSpPr>
        <p:spPr>
          <a:xfrm>
            <a:off x="4847573" y="6431122"/>
            <a:ext cx="4296427" cy="400110"/>
          </a:xfrm>
          <a:prstGeom prst="rect">
            <a:avLst/>
          </a:prstGeom>
          <a:noFill/>
        </p:spPr>
        <p:txBody>
          <a:bodyPr wrap="square" rtlCol="0">
            <a:spAutoFit/>
          </a:bodyPr>
          <a:lstStyle/>
          <a:p>
            <a:pPr algn="r"/>
            <a:r>
              <a:rPr lang="en-US" sz="2000" dirty="0">
                <a:solidFill>
                  <a:schemeClr val="bg1"/>
                </a:solidFill>
                <a:latin typeface="Tw Cen MT" panose="020B0602020104020603" pitchFamily="34" charset="0"/>
              </a:rPr>
              <a:t>SIA’s </a:t>
            </a:r>
            <a:r>
              <a:rPr lang="en-US" sz="2000" i="1" dirty="0">
                <a:solidFill>
                  <a:schemeClr val="bg1"/>
                </a:solidFill>
                <a:latin typeface="Tw Cen MT" panose="020B0602020104020603" pitchFamily="34" charset="0"/>
              </a:rPr>
              <a:t>Dream It, Be It</a:t>
            </a:r>
            <a:endParaRPr lang="en-US" sz="2000" dirty="0">
              <a:solidFill>
                <a:schemeClr val="bg1"/>
              </a:solidFill>
              <a:latin typeface="Tw Cen MT" panose="020B0602020104020603" pitchFamily="34" charset="0"/>
            </a:endParaRPr>
          </a:p>
        </p:txBody>
      </p:sp>
      <p:pic>
        <p:nvPicPr>
          <p:cNvPr id="11" name="Picture 10" descr="A group of people posing for the camera&#10;&#10;Description automatically generated">
            <a:extLst>
              <a:ext uri="{FF2B5EF4-FFF2-40B4-BE49-F238E27FC236}">
                <a16:creationId xmlns:a16="http://schemas.microsoft.com/office/drawing/2014/main" id="{15546710-DA22-4B98-B710-3E385E4AB5BB}"/>
              </a:ext>
            </a:extLst>
          </p:cNvPr>
          <p:cNvPicPr>
            <a:picLocks noChangeAspect="1"/>
          </p:cNvPicPr>
          <p:nvPr/>
        </p:nvPicPr>
        <p:blipFill>
          <a:blip r:embed="rId5"/>
          <a:stretch>
            <a:fillRect/>
          </a:stretch>
        </p:blipFill>
        <p:spPr>
          <a:xfrm>
            <a:off x="1882344" y="2354845"/>
            <a:ext cx="5379309" cy="3585346"/>
          </a:xfrm>
          <a:prstGeom prst="rect">
            <a:avLst/>
          </a:prstGeom>
        </p:spPr>
      </p:pic>
      <p:sp>
        <p:nvSpPr>
          <p:cNvPr id="12" name="TextBox 11">
            <a:extLst>
              <a:ext uri="{FF2B5EF4-FFF2-40B4-BE49-F238E27FC236}">
                <a16:creationId xmlns:a16="http://schemas.microsoft.com/office/drawing/2014/main" id="{E890FFCE-A6D7-498D-900C-7F66A0EE618E}"/>
              </a:ext>
            </a:extLst>
          </p:cNvPr>
          <p:cNvSpPr txBox="1"/>
          <p:nvPr/>
        </p:nvSpPr>
        <p:spPr>
          <a:xfrm>
            <a:off x="1782553" y="5971636"/>
            <a:ext cx="5607485" cy="323165"/>
          </a:xfrm>
          <a:prstGeom prst="rect">
            <a:avLst/>
          </a:prstGeom>
          <a:noFill/>
        </p:spPr>
        <p:txBody>
          <a:bodyPr wrap="square" rtlCol="0">
            <a:spAutoFit/>
          </a:bodyPr>
          <a:lstStyle/>
          <a:p>
            <a:pPr algn="ctr"/>
            <a:r>
              <a:rPr lang="en-US" sz="1500" i="1" dirty="0">
                <a:latin typeface="Tw Cen MT" panose="020B0602020104020603" pitchFamily="34" charset="0"/>
              </a:rPr>
              <a:t>Dream It, Be It </a:t>
            </a:r>
            <a:r>
              <a:rPr lang="en-US" sz="1500" dirty="0">
                <a:latin typeface="Tw Cen MT" panose="020B0602020104020603" pitchFamily="34" charset="0"/>
              </a:rPr>
              <a:t>participants from SI/Grand Erie</a:t>
            </a:r>
          </a:p>
        </p:txBody>
      </p:sp>
    </p:spTree>
    <p:extLst>
      <p:ext uri="{BB962C8B-B14F-4D97-AF65-F5344CB8AC3E}">
        <p14:creationId xmlns:p14="http://schemas.microsoft.com/office/powerpoint/2010/main" val="190485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15939</TotalTime>
  <Words>1229</Words>
  <Application>Microsoft Office PowerPoint</Application>
  <PresentationFormat>On-screen Show (4:3)</PresentationFormat>
  <Paragraphs>78</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Symbol</vt:lpstr>
      <vt:lpstr>Tw Cen MT</vt:lpstr>
      <vt:lpstr>Office Theme</vt:lpstr>
      <vt:lpstr>PowerPoint Presentation</vt:lpstr>
      <vt:lpstr>Soroptimist International of the Americas</vt:lpstr>
      <vt:lpstr>Dream It, Be It</vt:lpstr>
      <vt:lpstr>98,000 Girls and Counting</vt:lpstr>
      <vt:lpstr>Our Impact</vt:lpstr>
      <vt:lpstr>Overcoming Obstacles </vt:lpstr>
      <vt:lpstr>SI/Terronal of Panama</vt:lpstr>
      <vt:lpstr>2031: Big Goal</vt:lpstr>
    </vt:vector>
  </TitlesOfParts>
  <Company>Soroptimist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Puterbaugh</dc:creator>
  <cp:lastModifiedBy>Jaclyn Schrauger</cp:lastModifiedBy>
  <cp:revision>260</cp:revision>
  <dcterms:created xsi:type="dcterms:W3CDTF">2018-01-29T15:20:01Z</dcterms:created>
  <dcterms:modified xsi:type="dcterms:W3CDTF">2022-12-14T17:23:39Z</dcterms:modified>
</cp:coreProperties>
</file>