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35"/>
  </p:notesMasterIdLst>
  <p:sldIdLst>
    <p:sldId id="277" r:id="rId2"/>
    <p:sldId id="279" r:id="rId3"/>
    <p:sldId id="283" r:id="rId4"/>
    <p:sldId id="284" r:id="rId5"/>
    <p:sldId id="280" r:id="rId6"/>
    <p:sldId id="286" r:id="rId7"/>
    <p:sldId id="285" r:id="rId8"/>
    <p:sldId id="287" r:id="rId9"/>
    <p:sldId id="288" r:id="rId10"/>
    <p:sldId id="289" r:id="rId11"/>
    <p:sldId id="290" r:id="rId12"/>
    <p:sldId id="291" r:id="rId13"/>
    <p:sldId id="292" r:id="rId14"/>
    <p:sldId id="293"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2F70D9"/>
    <a:srgbClr val="2462C6"/>
    <a:srgbClr val="3864B2"/>
    <a:srgbClr val="3F38D0"/>
    <a:srgbClr val="FFD02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196" autoAdjust="0"/>
    <p:restoredTop sz="94966"/>
  </p:normalViewPr>
  <p:slideViewPr>
    <p:cSldViewPr snapToGrid="0" snapToObjects="1">
      <p:cViewPr varScale="1">
        <p:scale>
          <a:sx n="84" d="100"/>
          <a:sy n="84" d="100"/>
        </p:scale>
        <p:origin x="-571" y="-6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B518D-9C94-4290-A9F4-C8D350A0B1E3}" type="doc">
      <dgm:prSet loTypeId="urn:microsoft.com/office/officeart/2008/layout/LinedList" loCatId="list" qsTypeId="urn:microsoft.com/office/officeart/2005/8/quickstyle/simple4" qsCatId="simple" csTypeId="urn:microsoft.com/office/officeart/2005/8/colors/accent6_2" csCatId="accent6" phldr="1"/>
      <dgm:spPr/>
      <dgm:t>
        <a:bodyPr/>
        <a:lstStyle/>
        <a:p>
          <a:endParaRPr lang="en-US"/>
        </a:p>
      </dgm:t>
    </dgm:pt>
    <dgm:pt modelId="{6EED5023-B8CD-4BBC-B9C6-90E3BF74E38D}">
      <dgm:prSet/>
      <dgm:spPr/>
      <dgm:t>
        <a:bodyPr/>
        <a:lstStyle/>
        <a:p>
          <a:r>
            <a:rPr lang="en-US" dirty="0"/>
            <a:t>Maternal Health</a:t>
          </a:r>
        </a:p>
      </dgm:t>
    </dgm:pt>
    <dgm:pt modelId="{44D2A29C-E04B-4EFD-A3FD-1308BC199FBD}" type="parTrans" cxnId="{C7A40F64-7FD7-4CBF-9C28-79F3DBADD1C7}">
      <dgm:prSet/>
      <dgm:spPr/>
      <dgm:t>
        <a:bodyPr/>
        <a:lstStyle/>
        <a:p>
          <a:endParaRPr lang="en-US"/>
        </a:p>
      </dgm:t>
    </dgm:pt>
    <dgm:pt modelId="{1B01D5C2-A44A-42FD-83B3-A3AB2402D8A9}" type="sibTrans" cxnId="{C7A40F64-7FD7-4CBF-9C28-79F3DBADD1C7}">
      <dgm:prSet/>
      <dgm:spPr/>
      <dgm:t>
        <a:bodyPr/>
        <a:lstStyle/>
        <a:p>
          <a:endParaRPr lang="en-US"/>
        </a:p>
      </dgm:t>
    </dgm:pt>
    <dgm:pt modelId="{11710B99-AB5E-4E33-A4D6-72763E4A0F69}">
      <dgm:prSet/>
      <dgm:spPr/>
      <dgm:t>
        <a:bodyPr/>
        <a:lstStyle/>
        <a:p>
          <a:r>
            <a:rPr lang="en-US" dirty="0"/>
            <a:t>Solar Lighting &amp; Cooking</a:t>
          </a:r>
        </a:p>
      </dgm:t>
    </dgm:pt>
    <dgm:pt modelId="{03A94965-E3A3-4317-A900-299F94A59389}" type="parTrans" cxnId="{DBA772C8-486C-4B21-9D10-C03B40D41C5F}">
      <dgm:prSet/>
      <dgm:spPr/>
      <dgm:t>
        <a:bodyPr/>
        <a:lstStyle/>
        <a:p>
          <a:endParaRPr lang="en-US"/>
        </a:p>
      </dgm:t>
    </dgm:pt>
    <dgm:pt modelId="{3040A435-BBA8-4408-8AA2-67C1EAA87099}" type="sibTrans" cxnId="{DBA772C8-486C-4B21-9D10-C03B40D41C5F}">
      <dgm:prSet/>
      <dgm:spPr/>
      <dgm:t>
        <a:bodyPr/>
        <a:lstStyle/>
        <a:p>
          <a:endParaRPr lang="en-US"/>
        </a:p>
      </dgm:t>
    </dgm:pt>
    <dgm:pt modelId="{5BEAD6F5-E09D-4AF6-BA72-30CFE6644051}">
      <dgm:prSet/>
      <dgm:spPr/>
      <dgm:t>
        <a:bodyPr/>
        <a:lstStyle/>
        <a:p>
          <a:r>
            <a:rPr lang="en-US" dirty="0"/>
            <a:t>Disaster Recovery – Nepal</a:t>
          </a:r>
        </a:p>
      </dgm:t>
    </dgm:pt>
    <dgm:pt modelId="{44ADA587-2561-4420-8900-898B3FF4F3D2}" type="parTrans" cxnId="{07BB922B-3965-432F-AC43-35662C860CE9}">
      <dgm:prSet/>
      <dgm:spPr/>
      <dgm:t>
        <a:bodyPr/>
        <a:lstStyle/>
        <a:p>
          <a:endParaRPr lang="en-US"/>
        </a:p>
      </dgm:t>
    </dgm:pt>
    <dgm:pt modelId="{AFF3CA66-B8AE-4836-9BBB-AB78450134C3}" type="sibTrans" cxnId="{07BB922B-3965-432F-AC43-35662C860CE9}">
      <dgm:prSet/>
      <dgm:spPr/>
      <dgm:t>
        <a:bodyPr/>
        <a:lstStyle/>
        <a:p>
          <a:endParaRPr lang="en-US"/>
        </a:p>
      </dgm:t>
    </dgm:pt>
    <dgm:pt modelId="{891C96CC-A4A8-45F4-B53B-B9800B24CAAA}">
      <dgm:prSet/>
      <dgm:spPr/>
      <dgm:t>
        <a:bodyPr/>
        <a:lstStyle/>
        <a:p>
          <a:r>
            <a:rPr lang="en-US" dirty="0"/>
            <a:t>Water &amp; Climate Leadership</a:t>
          </a:r>
        </a:p>
        <a:p>
          <a:endParaRPr lang="en-US" dirty="0"/>
        </a:p>
      </dgm:t>
    </dgm:pt>
    <dgm:pt modelId="{E9DE52FF-33AA-4542-AE9E-C11E941821E8}" type="parTrans" cxnId="{DEE7CB2D-BAED-41EE-9E7A-697275676072}">
      <dgm:prSet/>
      <dgm:spPr/>
      <dgm:t>
        <a:bodyPr/>
        <a:lstStyle/>
        <a:p>
          <a:endParaRPr lang="en-US"/>
        </a:p>
      </dgm:t>
    </dgm:pt>
    <dgm:pt modelId="{B9DF6E6A-31F7-43DB-A149-974F8A708E9B}" type="sibTrans" cxnId="{DEE7CB2D-BAED-41EE-9E7A-697275676072}">
      <dgm:prSet/>
      <dgm:spPr/>
      <dgm:t>
        <a:bodyPr/>
        <a:lstStyle/>
        <a:p>
          <a:endParaRPr lang="en-US"/>
        </a:p>
      </dgm:t>
    </dgm:pt>
    <dgm:pt modelId="{084FD6A3-19A1-4468-9AEB-C9533CBE22CF}" type="pres">
      <dgm:prSet presAssocID="{2EDB518D-9C94-4290-A9F4-C8D350A0B1E3}" presName="vert0" presStyleCnt="0">
        <dgm:presLayoutVars>
          <dgm:dir/>
          <dgm:animOne val="branch"/>
          <dgm:animLvl val="lvl"/>
        </dgm:presLayoutVars>
      </dgm:prSet>
      <dgm:spPr/>
      <dgm:t>
        <a:bodyPr/>
        <a:lstStyle/>
        <a:p>
          <a:endParaRPr lang="en-US"/>
        </a:p>
      </dgm:t>
    </dgm:pt>
    <dgm:pt modelId="{F344DBFD-F626-42D4-89B1-CFEEF928AFE9}" type="pres">
      <dgm:prSet presAssocID="{6EED5023-B8CD-4BBC-B9C6-90E3BF74E38D}" presName="thickLine" presStyleLbl="alignNode1" presStyleIdx="0" presStyleCnt="4"/>
      <dgm:spPr/>
    </dgm:pt>
    <dgm:pt modelId="{9FFBDCCB-F7FD-4BCB-B0BC-83825F159676}" type="pres">
      <dgm:prSet presAssocID="{6EED5023-B8CD-4BBC-B9C6-90E3BF74E38D}" presName="horz1" presStyleCnt="0"/>
      <dgm:spPr/>
    </dgm:pt>
    <dgm:pt modelId="{1C7AE5CF-791D-4CF8-9484-238E822DD422}" type="pres">
      <dgm:prSet presAssocID="{6EED5023-B8CD-4BBC-B9C6-90E3BF74E38D}" presName="tx1" presStyleLbl="revTx" presStyleIdx="0" presStyleCnt="4"/>
      <dgm:spPr/>
      <dgm:t>
        <a:bodyPr/>
        <a:lstStyle/>
        <a:p>
          <a:endParaRPr lang="en-US"/>
        </a:p>
      </dgm:t>
    </dgm:pt>
    <dgm:pt modelId="{D2B77EEF-8315-47D5-A4F2-265B9127C13E}" type="pres">
      <dgm:prSet presAssocID="{6EED5023-B8CD-4BBC-B9C6-90E3BF74E38D}" presName="vert1" presStyleCnt="0"/>
      <dgm:spPr/>
    </dgm:pt>
    <dgm:pt modelId="{8484419A-DE8C-41F7-B6B6-D4BBB1A25999}" type="pres">
      <dgm:prSet presAssocID="{11710B99-AB5E-4E33-A4D6-72763E4A0F69}" presName="thickLine" presStyleLbl="alignNode1" presStyleIdx="1" presStyleCnt="4"/>
      <dgm:spPr/>
    </dgm:pt>
    <dgm:pt modelId="{02986A65-CEFE-487F-A42D-46294BB47796}" type="pres">
      <dgm:prSet presAssocID="{11710B99-AB5E-4E33-A4D6-72763E4A0F69}" presName="horz1" presStyleCnt="0"/>
      <dgm:spPr/>
    </dgm:pt>
    <dgm:pt modelId="{1E488103-C524-4803-9C33-AF1A9EB02B99}" type="pres">
      <dgm:prSet presAssocID="{11710B99-AB5E-4E33-A4D6-72763E4A0F69}" presName="tx1" presStyleLbl="revTx" presStyleIdx="1" presStyleCnt="4"/>
      <dgm:spPr/>
      <dgm:t>
        <a:bodyPr/>
        <a:lstStyle/>
        <a:p>
          <a:endParaRPr lang="en-US"/>
        </a:p>
      </dgm:t>
    </dgm:pt>
    <dgm:pt modelId="{7125FA3A-68F4-492B-B439-8A266C167B59}" type="pres">
      <dgm:prSet presAssocID="{11710B99-AB5E-4E33-A4D6-72763E4A0F69}" presName="vert1" presStyleCnt="0"/>
      <dgm:spPr/>
    </dgm:pt>
    <dgm:pt modelId="{ADF78418-44EE-40AE-9536-A4777F9C8D49}" type="pres">
      <dgm:prSet presAssocID="{5BEAD6F5-E09D-4AF6-BA72-30CFE6644051}" presName="thickLine" presStyleLbl="alignNode1" presStyleIdx="2" presStyleCnt="4"/>
      <dgm:spPr/>
    </dgm:pt>
    <dgm:pt modelId="{A6E74EFA-A00C-4DE1-8A0D-AD1232890678}" type="pres">
      <dgm:prSet presAssocID="{5BEAD6F5-E09D-4AF6-BA72-30CFE6644051}" presName="horz1" presStyleCnt="0"/>
      <dgm:spPr/>
    </dgm:pt>
    <dgm:pt modelId="{DBD83C34-45EC-4FF0-A06A-50FFE1615ECC}" type="pres">
      <dgm:prSet presAssocID="{5BEAD6F5-E09D-4AF6-BA72-30CFE6644051}" presName="tx1" presStyleLbl="revTx" presStyleIdx="2" presStyleCnt="4"/>
      <dgm:spPr/>
      <dgm:t>
        <a:bodyPr/>
        <a:lstStyle/>
        <a:p>
          <a:endParaRPr lang="en-US"/>
        </a:p>
      </dgm:t>
    </dgm:pt>
    <dgm:pt modelId="{6A52F695-DB7A-47D5-812D-1D1DFD1F0B53}" type="pres">
      <dgm:prSet presAssocID="{5BEAD6F5-E09D-4AF6-BA72-30CFE6644051}" presName="vert1" presStyleCnt="0"/>
      <dgm:spPr/>
    </dgm:pt>
    <dgm:pt modelId="{F2A50827-4D1D-44AF-A267-71E1B8E1A19F}" type="pres">
      <dgm:prSet presAssocID="{891C96CC-A4A8-45F4-B53B-B9800B24CAAA}" presName="thickLine" presStyleLbl="alignNode1" presStyleIdx="3" presStyleCnt="4"/>
      <dgm:spPr/>
    </dgm:pt>
    <dgm:pt modelId="{7646EA55-018E-4594-B8C4-BDCC72D3461F}" type="pres">
      <dgm:prSet presAssocID="{891C96CC-A4A8-45F4-B53B-B9800B24CAAA}" presName="horz1" presStyleCnt="0"/>
      <dgm:spPr/>
    </dgm:pt>
    <dgm:pt modelId="{E5A774D9-B997-407C-81C5-FD976762CF66}" type="pres">
      <dgm:prSet presAssocID="{891C96CC-A4A8-45F4-B53B-B9800B24CAAA}" presName="tx1" presStyleLbl="revTx" presStyleIdx="3" presStyleCnt="4"/>
      <dgm:spPr/>
      <dgm:t>
        <a:bodyPr/>
        <a:lstStyle/>
        <a:p>
          <a:endParaRPr lang="en-US"/>
        </a:p>
      </dgm:t>
    </dgm:pt>
    <dgm:pt modelId="{2D72787A-F8FA-41A8-84BF-A990941D0493}" type="pres">
      <dgm:prSet presAssocID="{891C96CC-A4A8-45F4-B53B-B9800B24CAAA}" presName="vert1" presStyleCnt="0"/>
      <dgm:spPr/>
    </dgm:pt>
  </dgm:ptLst>
  <dgm:cxnLst>
    <dgm:cxn modelId="{DBA772C8-486C-4B21-9D10-C03B40D41C5F}" srcId="{2EDB518D-9C94-4290-A9F4-C8D350A0B1E3}" destId="{11710B99-AB5E-4E33-A4D6-72763E4A0F69}" srcOrd="1" destOrd="0" parTransId="{03A94965-E3A3-4317-A900-299F94A59389}" sibTransId="{3040A435-BBA8-4408-8AA2-67C1EAA87099}"/>
    <dgm:cxn modelId="{C7A40F64-7FD7-4CBF-9C28-79F3DBADD1C7}" srcId="{2EDB518D-9C94-4290-A9F4-C8D350A0B1E3}" destId="{6EED5023-B8CD-4BBC-B9C6-90E3BF74E38D}" srcOrd="0" destOrd="0" parTransId="{44D2A29C-E04B-4EFD-A3FD-1308BC199FBD}" sibTransId="{1B01D5C2-A44A-42FD-83B3-A3AB2402D8A9}"/>
    <dgm:cxn modelId="{07BB922B-3965-432F-AC43-35662C860CE9}" srcId="{2EDB518D-9C94-4290-A9F4-C8D350A0B1E3}" destId="{5BEAD6F5-E09D-4AF6-BA72-30CFE6644051}" srcOrd="2" destOrd="0" parTransId="{44ADA587-2561-4420-8900-898B3FF4F3D2}" sibTransId="{AFF3CA66-B8AE-4836-9BBB-AB78450134C3}"/>
    <dgm:cxn modelId="{F7D0DA52-E9E9-44CD-9102-44289BC93850}" type="presOf" srcId="{5BEAD6F5-E09D-4AF6-BA72-30CFE6644051}" destId="{DBD83C34-45EC-4FF0-A06A-50FFE1615ECC}" srcOrd="0" destOrd="0" presId="urn:microsoft.com/office/officeart/2008/layout/LinedList"/>
    <dgm:cxn modelId="{4E28D536-4A36-4E93-9F5B-5958BFA20AB1}" type="presOf" srcId="{891C96CC-A4A8-45F4-B53B-B9800B24CAAA}" destId="{E5A774D9-B997-407C-81C5-FD976762CF66}" srcOrd="0" destOrd="0" presId="urn:microsoft.com/office/officeart/2008/layout/LinedList"/>
    <dgm:cxn modelId="{DEE7CB2D-BAED-41EE-9E7A-697275676072}" srcId="{2EDB518D-9C94-4290-A9F4-C8D350A0B1E3}" destId="{891C96CC-A4A8-45F4-B53B-B9800B24CAAA}" srcOrd="3" destOrd="0" parTransId="{E9DE52FF-33AA-4542-AE9E-C11E941821E8}" sibTransId="{B9DF6E6A-31F7-43DB-A149-974F8A708E9B}"/>
    <dgm:cxn modelId="{03440C6D-9CFA-46E8-AE76-F45B9C4671F8}" type="presOf" srcId="{2EDB518D-9C94-4290-A9F4-C8D350A0B1E3}" destId="{084FD6A3-19A1-4468-9AEB-C9533CBE22CF}" srcOrd="0" destOrd="0" presId="urn:microsoft.com/office/officeart/2008/layout/LinedList"/>
    <dgm:cxn modelId="{ABE28FA2-1C5B-4881-8441-FE19D16A86A4}" type="presOf" srcId="{6EED5023-B8CD-4BBC-B9C6-90E3BF74E38D}" destId="{1C7AE5CF-791D-4CF8-9484-238E822DD422}" srcOrd="0" destOrd="0" presId="urn:microsoft.com/office/officeart/2008/layout/LinedList"/>
    <dgm:cxn modelId="{780D39DB-D4EF-468C-B183-0B03773EA37F}" type="presOf" srcId="{11710B99-AB5E-4E33-A4D6-72763E4A0F69}" destId="{1E488103-C524-4803-9C33-AF1A9EB02B99}" srcOrd="0" destOrd="0" presId="urn:microsoft.com/office/officeart/2008/layout/LinedList"/>
    <dgm:cxn modelId="{78A57B7D-A131-4361-8909-CE18CF1CFD1D}" type="presParOf" srcId="{084FD6A3-19A1-4468-9AEB-C9533CBE22CF}" destId="{F344DBFD-F626-42D4-89B1-CFEEF928AFE9}" srcOrd="0" destOrd="0" presId="urn:microsoft.com/office/officeart/2008/layout/LinedList"/>
    <dgm:cxn modelId="{C089C31E-E409-4F5A-B284-703DBDA83030}" type="presParOf" srcId="{084FD6A3-19A1-4468-9AEB-C9533CBE22CF}" destId="{9FFBDCCB-F7FD-4BCB-B0BC-83825F159676}" srcOrd="1" destOrd="0" presId="urn:microsoft.com/office/officeart/2008/layout/LinedList"/>
    <dgm:cxn modelId="{E3794F3A-A53C-4133-9AAC-4B83B6E6C42F}" type="presParOf" srcId="{9FFBDCCB-F7FD-4BCB-B0BC-83825F159676}" destId="{1C7AE5CF-791D-4CF8-9484-238E822DD422}" srcOrd="0" destOrd="0" presId="urn:microsoft.com/office/officeart/2008/layout/LinedList"/>
    <dgm:cxn modelId="{04787E95-1C75-4D5B-853E-E1551B052B82}" type="presParOf" srcId="{9FFBDCCB-F7FD-4BCB-B0BC-83825F159676}" destId="{D2B77EEF-8315-47D5-A4F2-265B9127C13E}" srcOrd="1" destOrd="0" presId="urn:microsoft.com/office/officeart/2008/layout/LinedList"/>
    <dgm:cxn modelId="{A36276E9-0C74-4C8A-B7F1-D8A3937EE81C}" type="presParOf" srcId="{084FD6A3-19A1-4468-9AEB-C9533CBE22CF}" destId="{8484419A-DE8C-41F7-B6B6-D4BBB1A25999}" srcOrd="2" destOrd="0" presId="urn:microsoft.com/office/officeart/2008/layout/LinedList"/>
    <dgm:cxn modelId="{37E8B0E3-5536-497D-B41B-AA21C3E9DE8C}" type="presParOf" srcId="{084FD6A3-19A1-4468-9AEB-C9533CBE22CF}" destId="{02986A65-CEFE-487F-A42D-46294BB47796}" srcOrd="3" destOrd="0" presId="urn:microsoft.com/office/officeart/2008/layout/LinedList"/>
    <dgm:cxn modelId="{9DB846FC-5B79-4F70-8897-28F637C370B9}" type="presParOf" srcId="{02986A65-CEFE-487F-A42D-46294BB47796}" destId="{1E488103-C524-4803-9C33-AF1A9EB02B99}" srcOrd="0" destOrd="0" presId="urn:microsoft.com/office/officeart/2008/layout/LinedList"/>
    <dgm:cxn modelId="{1F0AF21B-5C0B-4DE1-93BD-2B087320FB23}" type="presParOf" srcId="{02986A65-CEFE-487F-A42D-46294BB47796}" destId="{7125FA3A-68F4-492B-B439-8A266C167B59}" srcOrd="1" destOrd="0" presId="urn:microsoft.com/office/officeart/2008/layout/LinedList"/>
    <dgm:cxn modelId="{9125481B-6295-47AF-970C-1ADC1EA158A7}" type="presParOf" srcId="{084FD6A3-19A1-4468-9AEB-C9533CBE22CF}" destId="{ADF78418-44EE-40AE-9536-A4777F9C8D49}" srcOrd="4" destOrd="0" presId="urn:microsoft.com/office/officeart/2008/layout/LinedList"/>
    <dgm:cxn modelId="{B4D62764-A6C9-453F-BB5C-6AA4EE0B960A}" type="presParOf" srcId="{084FD6A3-19A1-4468-9AEB-C9533CBE22CF}" destId="{A6E74EFA-A00C-4DE1-8A0D-AD1232890678}" srcOrd="5" destOrd="0" presId="urn:microsoft.com/office/officeart/2008/layout/LinedList"/>
    <dgm:cxn modelId="{F58B5950-0C15-40B5-AF0E-D052E7F88667}" type="presParOf" srcId="{A6E74EFA-A00C-4DE1-8A0D-AD1232890678}" destId="{DBD83C34-45EC-4FF0-A06A-50FFE1615ECC}" srcOrd="0" destOrd="0" presId="urn:microsoft.com/office/officeart/2008/layout/LinedList"/>
    <dgm:cxn modelId="{2AC2F898-0391-40C3-B456-08D0A26239CF}" type="presParOf" srcId="{A6E74EFA-A00C-4DE1-8A0D-AD1232890678}" destId="{6A52F695-DB7A-47D5-812D-1D1DFD1F0B53}" srcOrd="1" destOrd="0" presId="urn:microsoft.com/office/officeart/2008/layout/LinedList"/>
    <dgm:cxn modelId="{1FB5D52D-F96D-4945-9443-68457A85B8F6}" type="presParOf" srcId="{084FD6A3-19A1-4468-9AEB-C9533CBE22CF}" destId="{F2A50827-4D1D-44AF-A267-71E1B8E1A19F}" srcOrd="6" destOrd="0" presId="urn:microsoft.com/office/officeart/2008/layout/LinedList"/>
    <dgm:cxn modelId="{E6E9A9F3-9075-4C2D-9138-F6CC7FC2A565}" type="presParOf" srcId="{084FD6A3-19A1-4468-9AEB-C9533CBE22CF}" destId="{7646EA55-018E-4594-B8C4-BDCC72D3461F}" srcOrd="7" destOrd="0" presId="urn:microsoft.com/office/officeart/2008/layout/LinedList"/>
    <dgm:cxn modelId="{D77A5EB0-DA53-43EB-A8AE-091778759A35}" type="presParOf" srcId="{7646EA55-018E-4594-B8C4-BDCC72D3461F}" destId="{E5A774D9-B997-407C-81C5-FD976762CF66}" srcOrd="0" destOrd="0" presId="urn:microsoft.com/office/officeart/2008/layout/LinedList"/>
    <dgm:cxn modelId="{E7EA690C-D627-4569-B1BC-BDB9CE63F10C}" type="presParOf" srcId="{7646EA55-018E-4594-B8C4-BDCC72D3461F}" destId="{2D72787A-F8FA-41A8-84BF-A990941D0493}" srcOrd="1" destOrd="0" presId="urn:microsoft.com/office/officeart/2008/layout/LinedList"/>
  </dgm:cxnLst>
  <dgm:bg/>
  <dgm:whole/>
</dgm:dataModel>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CEF30E-8A48-5749-9B6B-D2059B075E24}" type="datetimeFigureOut">
              <a:rPr lang="en-US" smtClean="0"/>
              <a:pPr/>
              <a:t>3/17/2021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985A4-B354-764C-A013-99B0B653740A}" type="slidenum">
              <a:rPr lang="en-US" smtClean="0"/>
              <a:pPr/>
              <a:t>‹#›</a:t>
            </a:fld>
            <a:endParaRPr lang="en-US"/>
          </a:p>
        </p:txBody>
      </p:sp>
    </p:spTree>
    <p:extLst>
      <p:ext uri="{BB962C8B-B14F-4D97-AF65-F5344CB8AC3E}">
        <p14:creationId xmlns="" xmlns:p14="http://schemas.microsoft.com/office/powerpoint/2010/main" val="3781865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985A4-B354-764C-A013-99B0B653740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endParaRPr lang="en-GB" sz="1200" dirty="0">
              <a:effectLst/>
              <a:latin typeface="+mn-lt"/>
              <a:ea typeface="+mn-ea"/>
              <a:cs typeface="+mn-cs"/>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t>Front holding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r>
              <a:t>Text / image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r>
              <a:t>Text / image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t>Text / image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Text / image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r>
              <a:rPr dirty="0"/>
              <a:t>Text / image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381000" y="685800"/>
            <a:ext cx="6096000" cy="3429000"/>
          </a:xfrm>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r>
              <a:t>Text / image slide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Back holding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E7BDB-C361-459B-834D-B0257072C5F5}"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985A4-B354-764C-A013-99B0B653740A}"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E7BDB-C361-459B-834D-B0257072C5F5}" type="slidenum">
              <a:rPr lang="en-US" smtClean="0"/>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E7BDB-C361-459B-834D-B0257072C5F5}" type="slidenum">
              <a:rPr lang="en-US" smtClean="0"/>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endParaRPr lang="en-TT" sz="1200" b="1" i="0" dirty="0" smtClean="0">
              <a:effectLst/>
              <a:latin typeface="+mn-lt"/>
              <a:ea typeface="+mn-ea"/>
              <a:cs typeface="+mn-cs"/>
              <a:sym typeface="Calibri"/>
            </a:endParaRPr>
          </a:p>
          <a:p>
            <a:endParaRPr lang="en-GB" sz="1200" b="1" i="1" dirty="0" smtClean="0">
              <a:effectLst/>
              <a:latin typeface="+mn-lt"/>
              <a:ea typeface="+mn-ea"/>
              <a:cs typeface="+mn-cs"/>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endParaRPr lang="en-GB" sz="1200" dirty="0">
              <a:effectLst/>
              <a:latin typeface="+mn-lt"/>
              <a:ea typeface="+mn-ea"/>
              <a:cs typeface="+mn-cs"/>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endParaRPr lang="en-GB" sz="1200" dirty="0">
              <a:effectLst/>
              <a:latin typeface="+mn-lt"/>
              <a:ea typeface="+mn-ea"/>
              <a:cs typeface="+mn-cs"/>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endParaRPr lang="en-GB" sz="1200" dirty="0">
              <a:effectLst/>
              <a:latin typeface="+mn-lt"/>
              <a:ea typeface="+mn-ea"/>
              <a:cs typeface="+mn-cs"/>
              <a:sym typeface="Calibri"/>
            </a:endParaRPr>
          </a:p>
        </p:txBody>
      </p:sp>
    </p:spTree>
    <p:extLst>
      <p:ext uri="{BB962C8B-B14F-4D97-AF65-F5344CB8AC3E}">
        <p14:creationId xmlns="" xmlns:p14="http://schemas.microsoft.com/office/powerpoint/2010/main" val="111711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endParaRPr lang="en-GB" sz="1200" dirty="0">
              <a:effectLst/>
              <a:latin typeface="+mn-lt"/>
              <a:ea typeface="+mn-ea"/>
              <a:cs typeface="+mn-cs"/>
              <a:sym typeface="Calibri"/>
            </a:endParaRPr>
          </a:p>
        </p:txBody>
      </p:sp>
    </p:spTree>
    <p:extLst>
      <p:ext uri="{BB962C8B-B14F-4D97-AF65-F5344CB8AC3E}">
        <p14:creationId xmlns="" xmlns:p14="http://schemas.microsoft.com/office/powerpoint/2010/main" val="226034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rPr lang="en-GB" sz="1200" dirty="0" smtClean="0">
                <a:effectLst/>
                <a:latin typeface="+mn-lt"/>
                <a:ea typeface="+mn-ea"/>
                <a:cs typeface="+mn-cs"/>
                <a:sym typeface="Calibri"/>
              </a:rPr>
              <a:t>After weeks of planning, DigiGirlz Trinidad &amp; Tobago – a collaboration between Microsoft (Trinidad) Microsoft(UK) and Soroptimist International Esperance,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381000" y="685800"/>
            <a:ext cx="6096000" cy="3429000"/>
          </a:xfrm>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dirty="0">
              <a:solidFill>
                <a:srgbClr val="00206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7CF44-E5EC-C642-B772-832CC32243E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 xmlns:a16="http://schemas.microsoft.com/office/drawing/2014/main" id="{A095244B-836E-BE48-856C-8A6C0BA1C3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 xmlns:a16="http://schemas.microsoft.com/office/drawing/2014/main" id="{AA2940F9-927F-3F48-9FAA-E27EB4B5DBC0}"/>
              </a:ext>
            </a:extLst>
          </p:cNvPr>
          <p:cNvSpPr>
            <a:spLocks noGrp="1"/>
          </p:cNvSpPr>
          <p:nvPr>
            <p:ph type="dt" sz="half" idx="10"/>
          </p:nvPr>
        </p:nvSpPr>
        <p:spPr/>
        <p:txBody>
          <a:bodyPr/>
          <a:lstStyle/>
          <a:p>
            <a:fld id="{9AB3A824-1A51-4B26-AD58-A6D8E14F6C04}" type="datetimeFigureOut">
              <a:rPr lang="en-US" smtClean="0"/>
              <a:pPr/>
              <a:t>3/17/2021</a:t>
            </a:fld>
            <a:endParaRPr lang="en-US" dirty="0"/>
          </a:p>
        </p:txBody>
      </p:sp>
      <p:sp>
        <p:nvSpPr>
          <p:cNvPr id="5" name="Footer Placeholder 4">
            <a:extLst>
              <a:ext uri="{FF2B5EF4-FFF2-40B4-BE49-F238E27FC236}">
                <a16:creationId xmlns="" xmlns:a16="http://schemas.microsoft.com/office/drawing/2014/main" id="{A1FD3DF9-C107-594E-BDE9-90A1EBAA4F09}"/>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 xmlns:a16="http://schemas.microsoft.com/office/drawing/2014/main" id="{DA601AD6-05BA-1645-812C-BC8AC6853F62}"/>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97914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6119DD-4F5B-7049-A5C6-2FA4FAF0901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7FC04B4C-4A76-DD46-B1CB-DB5F9D2C6D7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84CE2AB4-D9F9-2048-A97D-7C8D3BC4CD3B}"/>
              </a:ext>
            </a:extLst>
          </p:cNvPr>
          <p:cNvSpPr>
            <a:spLocks noGrp="1"/>
          </p:cNvSpPr>
          <p:nvPr>
            <p:ph type="dt" sz="half" idx="10"/>
          </p:nvPr>
        </p:nvSpPr>
        <p:spPr/>
        <p:txBody>
          <a:bodyPr/>
          <a:lstStyle/>
          <a:p>
            <a:fld id="{D857E33E-8B18-4087-B112-809917729534}" type="datetimeFigureOut">
              <a:rPr lang="en-US" smtClean="0"/>
              <a:pPr/>
              <a:t>3/17/2021</a:t>
            </a:fld>
            <a:endParaRPr lang="en-US" dirty="0"/>
          </a:p>
        </p:txBody>
      </p:sp>
      <p:sp>
        <p:nvSpPr>
          <p:cNvPr id="5" name="Footer Placeholder 4">
            <a:extLst>
              <a:ext uri="{FF2B5EF4-FFF2-40B4-BE49-F238E27FC236}">
                <a16:creationId xmlns="" xmlns:a16="http://schemas.microsoft.com/office/drawing/2014/main" id="{F2193AB4-7EC9-7148-8C13-AF795043969B}"/>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 xmlns:a16="http://schemas.microsoft.com/office/drawing/2014/main" id="{F7A3F49C-3A3B-A748-9DC0-87A66F94227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904918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99C3E31-35AC-384E-B4A9-750CE9030B1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4A8511A3-F097-9D4C-B693-418DD78F125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9D631E8C-07A7-7342-9844-6EA166118DE0}"/>
              </a:ext>
            </a:extLst>
          </p:cNvPr>
          <p:cNvSpPr>
            <a:spLocks noGrp="1"/>
          </p:cNvSpPr>
          <p:nvPr>
            <p:ph type="dt" sz="half" idx="10"/>
          </p:nvPr>
        </p:nvSpPr>
        <p:spPr/>
        <p:txBody>
          <a:bodyPr/>
          <a:lstStyle/>
          <a:p>
            <a:fld id="{D3FFE419-2371-464F-8239-3959401C3561}" type="datetimeFigureOut">
              <a:rPr lang="en-US" smtClean="0"/>
              <a:pPr/>
              <a:t>3/17/2021</a:t>
            </a:fld>
            <a:endParaRPr lang="en-US" dirty="0"/>
          </a:p>
        </p:txBody>
      </p:sp>
      <p:sp>
        <p:nvSpPr>
          <p:cNvPr id="5" name="Footer Placeholder 4">
            <a:extLst>
              <a:ext uri="{FF2B5EF4-FFF2-40B4-BE49-F238E27FC236}">
                <a16:creationId xmlns="" xmlns:a16="http://schemas.microsoft.com/office/drawing/2014/main" id="{3D74A10F-B7A4-0C4A-8C82-F29C34EC6A2D}"/>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 xmlns:a16="http://schemas.microsoft.com/office/drawing/2014/main" id="{46CE1573-1DF9-9648-BC46-2E700E454853}"/>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934005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EB1A9C-9356-C749-980E-888E3CC8BD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E4EAE529-12BC-D044-BEC4-81707CD9558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F4FB9080-08D5-A448-B119-5106DCFDCC7E}"/>
              </a:ext>
            </a:extLst>
          </p:cNvPr>
          <p:cNvSpPr>
            <a:spLocks noGrp="1"/>
          </p:cNvSpPr>
          <p:nvPr>
            <p:ph type="dt" sz="half" idx="10"/>
          </p:nvPr>
        </p:nvSpPr>
        <p:spPr/>
        <p:txBody>
          <a:bodyPr/>
          <a:lstStyle/>
          <a:p>
            <a:fld id="{97D162C4-EDD9-4389-A98B-B87ECEA2A816}" type="datetimeFigureOut">
              <a:rPr lang="en-US" smtClean="0"/>
              <a:pPr/>
              <a:t>3/17/2021</a:t>
            </a:fld>
            <a:endParaRPr lang="en-US" dirty="0"/>
          </a:p>
        </p:txBody>
      </p:sp>
      <p:sp>
        <p:nvSpPr>
          <p:cNvPr id="5" name="Footer Placeholder 4">
            <a:extLst>
              <a:ext uri="{FF2B5EF4-FFF2-40B4-BE49-F238E27FC236}">
                <a16:creationId xmlns="" xmlns:a16="http://schemas.microsoft.com/office/drawing/2014/main" id="{0679B86B-1AF6-6F47-9FE8-E73DB1360F2D}"/>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 xmlns:a16="http://schemas.microsoft.com/office/drawing/2014/main" id="{D887D62D-63E0-704B-BFEB-59A330C4415F}"/>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68386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7FA274-962E-E442-AC15-0A47F21B66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 xmlns:a16="http://schemas.microsoft.com/office/drawing/2014/main" id="{B57A127D-D294-C249-9D77-5DB1266BB5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862E1BE0-619F-1642-9D9B-C5A77357AF8B}"/>
              </a:ext>
            </a:extLst>
          </p:cNvPr>
          <p:cNvSpPr>
            <a:spLocks noGrp="1"/>
          </p:cNvSpPr>
          <p:nvPr>
            <p:ph type="dt" sz="half" idx="10"/>
          </p:nvPr>
        </p:nvSpPr>
        <p:spPr/>
        <p:txBody>
          <a:bodyPr/>
          <a:lstStyle/>
          <a:p>
            <a:fld id="{3E5059C3-6A89-4494-99FF-5A4D6FFD50EB}" type="datetimeFigureOut">
              <a:rPr lang="en-US" smtClean="0"/>
              <a:pPr/>
              <a:t>3/17/2021</a:t>
            </a:fld>
            <a:endParaRPr lang="en-US" dirty="0"/>
          </a:p>
        </p:txBody>
      </p:sp>
      <p:sp>
        <p:nvSpPr>
          <p:cNvPr id="5" name="Footer Placeholder 4">
            <a:extLst>
              <a:ext uri="{FF2B5EF4-FFF2-40B4-BE49-F238E27FC236}">
                <a16:creationId xmlns="" xmlns:a16="http://schemas.microsoft.com/office/drawing/2014/main" id="{22F72FB7-823F-F240-A25D-5DF6DF8AE3F4}"/>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 xmlns:a16="http://schemas.microsoft.com/office/drawing/2014/main" id="{8AA2039D-BC57-0C40-A2C7-A15D69DA5690}"/>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87863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101794-FE2D-AA4A-811E-3EAD19E2F9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2CDDA302-067B-1443-B515-CC6E9450541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 xmlns:a16="http://schemas.microsoft.com/office/drawing/2014/main" id="{4D012F90-0F37-7844-B637-AC3DCDDF515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 xmlns:a16="http://schemas.microsoft.com/office/drawing/2014/main" id="{34916A91-8770-4547-8648-C0C822B9D275}"/>
              </a:ext>
            </a:extLst>
          </p:cNvPr>
          <p:cNvSpPr>
            <a:spLocks noGrp="1"/>
          </p:cNvSpPr>
          <p:nvPr>
            <p:ph type="dt" sz="half" idx="10"/>
          </p:nvPr>
        </p:nvSpPr>
        <p:spPr/>
        <p:txBody>
          <a:bodyPr/>
          <a:lstStyle/>
          <a:p>
            <a:fld id="{CA954B2F-12DE-47F5-8894-472B206D2E1E}" type="datetimeFigureOut">
              <a:rPr lang="en-US" smtClean="0"/>
              <a:pPr/>
              <a:t>3/17/2021</a:t>
            </a:fld>
            <a:endParaRPr lang="en-US" dirty="0"/>
          </a:p>
        </p:txBody>
      </p:sp>
      <p:sp>
        <p:nvSpPr>
          <p:cNvPr id="6" name="Footer Placeholder 5">
            <a:extLst>
              <a:ext uri="{FF2B5EF4-FFF2-40B4-BE49-F238E27FC236}">
                <a16:creationId xmlns="" xmlns:a16="http://schemas.microsoft.com/office/drawing/2014/main" id="{6F2D39F3-B05A-694B-99CE-8F762332B74B}"/>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 xmlns:a16="http://schemas.microsoft.com/office/drawing/2014/main" id="{8598FCDF-7215-1E4B-9EE9-EF27378EFA38}"/>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80405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D682C8-387F-5740-A9C6-BDE35A746D5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4412F329-99D5-5F43-B2C0-E9918064F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 xmlns:a16="http://schemas.microsoft.com/office/drawing/2014/main" id="{A3F7C9AE-4E93-F74C-8A0C-9265D0F8F4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 xmlns:a16="http://schemas.microsoft.com/office/drawing/2014/main" id="{9ED24F47-ABF3-E64B-82C8-B2EC21FDCC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 xmlns:a16="http://schemas.microsoft.com/office/drawing/2014/main" id="{9E322DE0-A69C-244B-8EBD-DD5AD0FA600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 xmlns:a16="http://schemas.microsoft.com/office/drawing/2014/main" id="{BC6BA80F-0DB3-C34F-94C2-ACED383F3D26}"/>
              </a:ext>
            </a:extLst>
          </p:cNvPr>
          <p:cNvSpPr>
            <a:spLocks noGrp="1"/>
          </p:cNvSpPr>
          <p:nvPr>
            <p:ph type="dt" sz="half" idx="10"/>
          </p:nvPr>
        </p:nvSpPr>
        <p:spPr/>
        <p:txBody>
          <a:bodyPr/>
          <a:lstStyle/>
          <a:p>
            <a:fld id="{3F30E46F-7819-4ACF-B48B-48222C2ACC88}" type="datetimeFigureOut">
              <a:rPr lang="en-US" smtClean="0"/>
              <a:pPr/>
              <a:t>3/17/2021</a:t>
            </a:fld>
            <a:endParaRPr lang="en-US" dirty="0"/>
          </a:p>
        </p:txBody>
      </p:sp>
      <p:sp>
        <p:nvSpPr>
          <p:cNvPr id="8" name="Footer Placeholder 7">
            <a:extLst>
              <a:ext uri="{FF2B5EF4-FFF2-40B4-BE49-F238E27FC236}">
                <a16:creationId xmlns="" xmlns:a16="http://schemas.microsoft.com/office/drawing/2014/main" id="{D35EFA8B-B835-184A-8F18-F03BFACABE0D}"/>
              </a:ext>
            </a:extLst>
          </p:cNvPr>
          <p:cNvSpPr>
            <a:spLocks noGrp="1"/>
          </p:cNvSpPr>
          <p:nvPr>
            <p:ph type="ftr" sz="quarter" idx="11"/>
          </p:nvPr>
        </p:nvSpPr>
        <p:spPr/>
        <p:txBody>
          <a:bodyPr/>
          <a:lstStyle/>
          <a:p>
            <a:r>
              <a:rPr lang="en-US"/>
              <a:t>
              </a:t>
            </a:r>
            <a:endParaRPr lang="en-US" dirty="0"/>
          </a:p>
        </p:txBody>
      </p:sp>
      <p:sp>
        <p:nvSpPr>
          <p:cNvPr id="9" name="Slide Number Placeholder 8">
            <a:extLst>
              <a:ext uri="{FF2B5EF4-FFF2-40B4-BE49-F238E27FC236}">
                <a16:creationId xmlns="" xmlns:a16="http://schemas.microsoft.com/office/drawing/2014/main" id="{2B474576-DEB0-C54C-8D32-EC3F5D08024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47088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F1ED13-7297-3846-9286-EA8FC97BF94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 xmlns:a16="http://schemas.microsoft.com/office/drawing/2014/main" id="{422D445D-F1F3-DC42-B49D-8D72EE535410}"/>
              </a:ext>
            </a:extLst>
          </p:cNvPr>
          <p:cNvSpPr>
            <a:spLocks noGrp="1"/>
          </p:cNvSpPr>
          <p:nvPr>
            <p:ph type="dt" sz="half" idx="10"/>
          </p:nvPr>
        </p:nvSpPr>
        <p:spPr/>
        <p:txBody>
          <a:bodyPr/>
          <a:lstStyle/>
          <a:p>
            <a:fld id="{1FAF3416-4057-4DAA-829D-4CA07428D088}" type="datetimeFigureOut">
              <a:rPr lang="en-US" smtClean="0"/>
              <a:pPr/>
              <a:t>3/17/2021</a:t>
            </a:fld>
            <a:endParaRPr lang="en-US" dirty="0"/>
          </a:p>
        </p:txBody>
      </p:sp>
      <p:sp>
        <p:nvSpPr>
          <p:cNvPr id="4" name="Footer Placeholder 3">
            <a:extLst>
              <a:ext uri="{FF2B5EF4-FFF2-40B4-BE49-F238E27FC236}">
                <a16:creationId xmlns="" xmlns:a16="http://schemas.microsoft.com/office/drawing/2014/main" id="{7C666E55-8C0B-F343-BDC5-FA15BEB67A5E}"/>
              </a:ext>
            </a:extLst>
          </p:cNvPr>
          <p:cNvSpPr>
            <a:spLocks noGrp="1"/>
          </p:cNvSpPr>
          <p:nvPr>
            <p:ph type="ftr" sz="quarter" idx="11"/>
          </p:nvPr>
        </p:nvSpPr>
        <p:spPr/>
        <p:txBody>
          <a:bodyPr/>
          <a:lstStyle/>
          <a:p>
            <a:r>
              <a:rPr lang="en-US"/>
              <a:t>
              </a:t>
            </a:r>
            <a:endParaRPr lang="en-US" dirty="0"/>
          </a:p>
        </p:txBody>
      </p:sp>
      <p:sp>
        <p:nvSpPr>
          <p:cNvPr id="5" name="Slide Number Placeholder 4">
            <a:extLst>
              <a:ext uri="{FF2B5EF4-FFF2-40B4-BE49-F238E27FC236}">
                <a16:creationId xmlns="" xmlns:a16="http://schemas.microsoft.com/office/drawing/2014/main" id="{A0938779-636A-A543-A618-B698BEEE5169}"/>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27506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AB6C59E-63FC-014F-8891-2F3197C28AFA}"/>
              </a:ext>
            </a:extLst>
          </p:cNvPr>
          <p:cNvSpPr>
            <a:spLocks noGrp="1"/>
          </p:cNvSpPr>
          <p:nvPr>
            <p:ph type="dt" sz="half" idx="10"/>
          </p:nvPr>
        </p:nvSpPr>
        <p:spPr/>
        <p:txBody>
          <a:bodyPr/>
          <a:lstStyle/>
          <a:p>
            <a:fld id="{921D9284-D300-4297-87F7-E791DCC15DB1}" type="datetimeFigureOut">
              <a:rPr lang="en-US" smtClean="0"/>
              <a:pPr/>
              <a:t>3/17/2021</a:t>
            </a:fld>
            <a:endParaRPr lang="en-US" dirty="0"/>
          </a:p>
        </p:txBody>
      </p:sp>
      <p:sp>
        <p:nvSpPr>
          <p:cNvPr id="3" name="Footer Placeholder 2">
            <a:extLst>
              <a:ext uri="{FF2B5EF4-FFF2-40B4-BE49-F238E27FC236}">
                <a16:creationId xmlns="" xmlns:a16="http://schemas.microsoft.com/office/drawing/2014/main" id="{00B84A52-59F7-D448-8D7A-5FE9FBB73332}"/>
              </a:ext>
            </a:extLst>
          </p:cNvPr>
          <p:cNvSpPr>
            <a:spLocks noGrp="1"/>
          </p:cNvSpPr>
          <p:nvPr>
            <p:ph type="ftr" sz="quarter" idx="11"/>
          </p:nvPr>
        </p:nvSpPr>
        <p:spPr/>
        <p:txBody>
          <a:bodyPr/>
          <a:lstStyle/>
          <a:p>
            <a:r>
              <a:rPr lang="en-US"/>
              <a:t>
              </a:t>
            </a:r>
            <a:endParaRPr lang="en-US" dirty="0"/>
          </a:p>
        </p:txBody>
      </p:sp>
      <p:sp>
        <p:nvSpPr>
          <p:cNvPr id="4" name="Slide Number Placeholder 3">
            <a:extLst>
              <a:ext uri="{FF2B5EF4-FFF2-40B4-BE49-F238E27FC236}">
                <a16:creationId xmlns="" xmlns:a16="http://schemas.microsoft.com/office/drawing/2014/main" id="{CF254EA9-AD76-0D4A-B669-F2E3CD6B05A0}"/>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92168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D04EB7-42A6-5E42-9A91-94AE91FD6B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37C174A8-5ED0-574E-AB75-0724A8F893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 xmlns:a16="http://schemas.microsoft.com/office/drawing/2014/main" id="{778D7DE2-3755-BA42-8F87-04BDB7E58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6A7F4317-E2D4-9C4E-9EC9-645AE175709F}"/>
              </a:ext>
            </a:extLst>
          </p:cNvPr>
          <p:cNvSpPr>
            <a:spLocks noGrp="1"/>
          </p:cNvSpPr>
          <p:nvPr>
            <p:ph type="dt" sz="half" idx="10"/>
          </p:nvPr>
        </p:nvSpPr>
        <p:spPr/>
        <p:txBody>
          <a:bodyPr/>
          <a:lstStyle/>
          <a:p>
            <a:fld id="{37D525BB-DA17-4BA0-B3C8-3AC3ABC827E6}" type="datetimeFigureOut">
              <a:rPr lang="en-US" smtClean="0"/>
              <a:pPr/>
              <a:t>3/17/2021</a:t>
            </a:fld>
            <a:endParaRPr lang="en-US" dirty="0"/>
          </a:p>
        </p:txBody>
      </p:sp>
      <p:sp>
        <p:nvSpPr>
          <p:cNvPr id="6" name="Footer Placeholder 5">
            <a:extLst>
              <a:ext uri="{FF2B5EF4-FFF2-40B4-BE49-F238E27FC236}">
                <a16:creationId xmlns="" xmlns:a16="http://schemas.microsoft.com/office/drawing/2014/main" id="{D25C963E-70B2-6B4F-B3E7-6F5036B72FEB}"/>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 xmlns:a16="http://schemas.microsoft.com/office/drawing/2014/main" id="{C3C23202-89BF-2547-AB82-B5EAA1EBDC4F}"/>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27564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593E06-2862-8441-A8D1-67FC6E4B49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 xmlns:a16="http://schemas.microsoft.com/office/drawing/2014/main" id="{F1FC97BE-26F4-ED43-BC57-00B5F0CB48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C9CEF53-2AB6-D846-85EB-D97D33E9E3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402163E1-D00D-DC44-B318-0701B88FC66D}"/>
              </a:ext>
            </a:extLst>
          </p:cNvPr>
          <p:cNvSpPr>
            <a:spLocks noGrp="1"/>
          </p:cNvSpPr>
          <p:nvPr>
            <p:ph type="dt" sz="half" idx="10"/>
          </p:nvPr>
        </p:nvSpPr>
        <p:spPr/>
        <p:txBody>
          <a:bodyPr/>
          <a:lstStyle/>
          <a:p>
            <a:fld id="{B16C4C9A-3960-41CF-A4E9-2A8FB932454B}" type="datetimeFigureOut">
              <a:rPr lang="en-US" smtClean="0"/>
              <a:pPr/>
              <a:t>3/17/2021</a:t>
            </a:fld>
            <a:endParaRPr lang="en-US" dirty="0"/>
          </a:p>
        </p:txBody>
      </p:sp>
      <p:sp>
        <p:nvSpPr>
          <p:cNvPr id="6" name="Footer Placeholder 5">
            <a:extLst>
              <a:ext uri="{FF2B5EF4-FFF2-40B4-BE49-F238E27FC236}">
                <a16:creationId xmlns="" xmlns:a16="http://schemas.microsoft.com/office/drawing/2014/main" id="{A317CF3B-068D-9042-AC7E-3B48596D0E85}"/>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 xmlns:a16="http://schemas.microsoft.com/office/drawing/2014/main" id="{DA1835A0-49E8-FB4C-951C-3455A1297A2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77333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D3988F1-8D9F-AE45-978A-242E4F27E8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576C5D43-F060-C949-9719-0343A0AAB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5F275AF4-1099-B148-BDC2-147CAD52FA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C1C18-307B-4F68-A007-B5B542270E8D}" type="datetimeFigureOut">
              <a:rPr lang="en-US" smtClean="0"/>
              <a:pPr/>
              <a:t>3/17/2021</a:t>
            </a:fld>
            <a:endParaRPr lang="en-US" dirty="0"/>
          </a:p>
        </p:txBody>
      </p:sp>
      <p:sp>
        <p:nvSpPr>
          <p:cNvPr id="5" name="Footer Placeholder 4">
            <a:extLst>
              <a:ext uri="{FF2B5EF4-FFF2-40B4-BE49-F238E27FC236}">
                <a16:creationId xmlns="" xmlns:a16="http://schemas.microsoft.com/office/drawing/2014/main" id="{6107920A-E16B-704D-9AD3-A352EEC76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Slide Number Placeholder 5">
            <a:extLst>
              <a:ext uri="{FF2B5EF4-FFF2-40B4-BE49-F238E27FC236}">
                <a16:creationId xmlns="" xmlns:a16="http://schemas.microsoft.com/office/drawing/2014/main" id="{70B89A78-D44B-CB4E-B2F8-EC9B0C714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7964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7.png"/><Relationship Id="rId7" Type="http://schemas.openxmlformats.org/officeDocument/2006/relationships/diagramQuickStyle" Target="../diagrams/quickStyle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 xmlns:a16="http://schemas.microsoft.com/office/drawing/2014/main" id="{767A6EB2-1E07-2943-B554-F63518E37E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3087421698"/>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4"/>
          <p:cNvSpPr/>
          <p:nvPr/>
        </p:nvSpPr>
        <p:spPr>
          <a:xfrm>
            <a:off x="0" y="5568777"/>
            <a:ext cx="12192000" cy="1289223"/>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pic>
        <p:nvPicPr>
          <p:cNvPr id="108" name="Content Placeholder 4" descr="Content Placeholder 4"/>
          <p:cNvPicPr>
            <a:picLocks noChangeAspect="1"/>
          </p:cNvPicPr>
          <p:nvPr/>
        </p:nvPicPr>
        <p:blipFill>
          <a:blip r:embed="rId3" cstate="print"/>
          <a:stretch>
            <a:fillRect/>
          </a:stretch>
        </p:blipFill>
        <p:spPr>
          <a:xfrm>
            <a:off x="9126101" y="5722647"/>
            <a:ext cx="2899719" cy="1049825"/>
          </a:xfrm>
          <a:prstGeom prst="rect">
            <a:avLst/>
          </a:prstGeom>
          <a:ln w="12700">
            <a:miter lim="400000"/>
          </a:ln>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11263" y="1228516"/>
            <a:ext cx="8267700" cy="4232150"/>
          </a:xfrm>
          <a:prstGeom prst="rect">
            <a:avLst/>
          </a:prstGeom>
          <a:ln w="12700">
            <a:solidFill>
              <a:schemeClr val="tx1"/>
            </a:solidFill>
          </a:ln>
        </p:spPr>
      </p:pic>
      <p:pic>
        <p:nvPicPr>
          <p:cNvPr id="12" name="Picture 1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576717" y="2705163"/>
            <a:ext cx="3449053" cy="2740049"/>
          </a:xfrm>
          <a:prstGeom prst="rect">
            <a:avLst/>
          </a:prstGeom>
        </p:spPr>
      </p:pic>
      <p:sp>
        <p:nvSpPr>
          <p:cNvPr id="15" name="Rectangle 14"/>
          <p:cNvSpPr/>
          <p:nvPr/>
        </p:nvSpPr>
        <p:spPr>
          <a:xfrm>
            <a:off x="4474196" y="164250"/>
            <a:ext cx="4588115" cy="584775"/>
          </a:xfrm>
          <a:prstGeom prst="rect">
            <a:avLst/>
          </a:prstGeom>
        </p:spPr>
        <p:txBody>
          <a:bodyPr wrap="none">
            <a:spAutoFit/>
          </a:bodyPr>
          <a:lstStyle/>
          <a:p>
            <a:r>
              <a:rPr lang="en-GB" sz="3200" b="1" u="sng" dirty="0" smtClean="0">
                <a:latin typeface="Arial" panose="020B0604020202020204" pitchFamily="34" charset="0"/>
                <a:cs typeface="Arial" panose="020B0604020202020204" pitchFamily="34" charset="0"/>
              </a:rPr>
              <a:t>WHERE WE OPERATE</a:t>
            </a:r>
            <a:endParaRPr lang="en-GB" sz="3200" b="1" u="sng" dirty="0">
              <a:latin typeface="Arial" panose="020B0604020202020204" pitchFamily="34" charset="0"/>
              <a:cs typeface="Arial" panose="020B0604020202020204" pitchFamily="34" charset="0"/>
            </a:endParaRPr>
          </a:p>
        </p:txBody>
      </p:sp>
    </p:spTree>
  </p:cSld>
  <p:clrMapOvr>
    <a:masterClrMapping/>
  </p:clrMapOvr>
  <p:transition advClick="0" advTm="3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4"/>
          <p:cNvSpPr/>
          <p:nvPr/>
        </p:nvSpPr>
        <p:spPr>
          <a:xfrm>
            <a:off x="8258" y="5596161"/>
            <a:ext cx="12192000" cy="1289223"/>
          </a:xfrm>
          <a:prstGeom prst="rect">
            <a:avLst/>
          </a:prstGeom>
          <a:solidFill>
            <a:srgbClr val="FFD02E"/>
          </a:solidFill>
          <a:ln w="12700">
            <a:miter lim="400000"/>
          </a:ln>
        </p:spPr>
        <p:txBody>
          <a:bodyPr lIns="45719" rIns="45719" anchor="ctr"/>
          <a:lstStyle/>
          <a:p>
            <a:pPr algn="ctr">
              <a:defRPr>
                <a:solidFill>
                  <a:srgbClr val="FFFFFF"/>
                </a:solidFill>
              </a:defRPr>
            </a:pPr>
            <a:endParaRPr/>
          </a:p>
        </p:txBody>
      </p:sp>
      <p:pic>
        <p:nvPicPr>
          <p:cNvPr id="113" name="Content Placeholder 5" descr="Content Placeholder 5"/>
          <p:cNvPicPr>
            <a:picLocks noChangeAspect="1"/>
          </p:cNvPicPr>
          <p:nvPr/>
        </p:nvPicPr>
        <p:blipFill>
          <a:blip r:embed="rId3" cstate="print"/>
          <a:stretch>
            <a:fillRect/>
          </a:stretch>
        </p:blipFill>
        <p:spPr>
          <a:xfrm>
            <a:off x="9127524" y="5721219"/>
            <a:ext cx="2899719" cy="1036211"/>
          </a:xfrm>
          <a:prstGeom prst="rect">
            <a:avLst/>
          </a:prstGeom>
          <a:ln w="12700">
            <a:miter lim="400000"/>
          </a:ln>
        </p:spPr>
      </p:pic>
      <p:sp>
        <p:nvSpPr>
          <p:cNvPr id="114" name="Straight Connector 9"/>
          <p:cNvSpPr/>
          <p:nvPr/>
        </p:nvSpPr>
        <p:spPr>
          <a:xfrm>
            <a:off x="10371908" y="5860869"/>
            <a:ext cx="1" cy="748938"/>
          </a:xfrm>
          <a:prstGeom prst="line">
            <a:avLst/>
          </a:prstGeom>
          <a:ln w="19050">
            <a:solidFill>
              <a:schemeClr val="accent3"/>
            </a:solidFill>
            <a:miter/>
          </a:ln>
        </p:spPr>
        <p:txBody>
          <a:bodyPr lIns="45719" rIns="45719"/>
          <a:lstStyle/>
          <a:p>
            <a:endParaRPr/>
          </a:p>
        </p:txBody>
      </p:sp>
      <p:sp>
        <p:nvSpPr>
          <p:cNvPr id="8" name="Rectangle 7"/>
          <p:cNvSpPr/>
          <p:nvPr/>
        </p:nvSpPr>
        <p:spPr>
          <a:xfrm>
            <a:off x="433137" y="0"/>
            <a:ext cx="2582779" cy="117895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999344" y="0"/>
            <a:ext cx="10165976" cy="5396490"/>
          </a:xfrm>
          <a:prstGeom prst="rect">
            <a:avLst/>
          </a:prstGeom>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4684" y="4869160"/>
            <a:ext cx="3995092" cy="485775"/>
          </a:xfrm>
          <a:prstGeom prst="rect">
            <a:avLst/>
          </a:prstGeom>
          <a:ln w="3175">
            <a:solidFill>
              <a:schemeClr val="tx1"/>
            </a:solidFill>
          </a:ln>
        </p:spPr>
      </p:pic>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13406" y="1986303"/>
            <a:ext cx="2950459" cy="2479394"/>
          </a:xfrm>
          <a:prstGeom prst="rect">
            <a:avLst/>
          </a:prstGeom>
        </p:spPr>
      </p:pic>
      <p:pic>
        <p:nvPicPr>
          <p:cNvPr id="13" name="Picture 12"/>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12898" y="76200"/>
            <a:ext cx="4470934" cy="1477189"/>
          </a:xfrm>
          <a:prstGeom prst="rect">
            <a:avLst/>
          </a:prstGeom>
          <a:ln w="19050">
            <a:solidFill>
              <a:srgbClr val="FFC000"/>
            </a:solidFill>
          </a:ln>
        </p:spPr>
      </p:pic>
    </p:spTree>
    <p:extLst>
      <p:ext uri="{BB962C8B-B14F-4D97-AF65-F5344CB8AC3E}">
        <p14:creationId xmlns="" xmlns:p14="http://schemas.microsoft.com/office/powerpoint/2010/main" val="3234395103"/>
      </p:ext>
    </p:extLst>
  </p:cSld>
  <p:clrMapOvr>
    <a:masterClrMapping/>
  </p:clrMapOvr>
  <p:transition advClick="0" advTm="3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traight Connector 9"/>
          <p:cNvSpPr/>
          <p:nvPr/>
        </p:nvSpPr>
        <p:spPr>
          <a:xfrm>
            <a:off x="10371908" y="5860869"/>
            <a:ext cx="1" cy="748938"/>
          </a:xfrm>
          <a:prstGeom prst="line">
            <a:avLst/>
          </a:prstGeom>
          <a:ln w="19050">
            <a:solidFill>
              <a:schemeClr val="accent3"/>
            </a:solidFill>
            <a:miter/>
          </a:ln>
        </p:spPr>
        <p:txBody>
          <a:bodyPr lIns="45719" rIns="45719"/>
          <a:lstStyle/>
          <a:p>
            <a:endParaRPr/>
          </a:p>
        </p:txBody>
      </p:sp>
      <p:sp>
        <p:nvSpPr>
          <p:cNvPr id="21" name="Rectangle 4"/>
          <p:cNvSpPr/>
          <p:nvPr/>
        </p:nvSpPr>
        <p:spPr>
          <a:xfrm>
            <a:off x="0" y="5601726"/>
            <a:ext cx="12192000" cy="1289223"/>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pic>
        <p:nvPicPr>
          <p:cNvPr id="102" name="Content Placeholder 5" descr="Content Placeholder 5"/>
          <p:cNvPicPr>
            <a:picLocks noChangeAspect="1"/>
          </p:cNvPicPr>
          <p:nvPr/>
        </p:nvPicPr>
        <p:blipFill>
          <a:blip r:embed="rId3" cstate="print"/>
          <a:stretch>
            <a:fillRect/>
          </a:stretch>
        </p:blipFill>
        <p:spPr>
          <a:xfrm>
            <a:off x="9127524" y="5728231"/>
            <a:ext cx="2899719" cy="1036211"/>
          </a:xfrm>
          <a:prstGeom prst="rect">
            <a:avLst/>
          </a:prstGeom>
          <a:ln w="12700">
            <a:miter lim="400000"/>
          </a:ln>
        </p:spPr>
      </p:pic>
      <p:pic>
        <p:nvPicPr>
          <p:cNvPr id="22" name="Content Placeholder 4" descr="Content Placeholder 4"/>
          <p:cNvPicPr>
            <a:picLocks noChangeAspect="1"/>
          </p:cNvPicPr>
          <p:nvPr/>
        </p:nvPicPr>
        <p:blipFill>
          <a:blip r:embed="rId4" cstate="print"/>
          <a:stretch>
            <a:fillRect/>
          </a:stretch>
        </p:blipFill>
        <p:spPr>
          <a:xfrm>
            <a:off x="9126101" y="5722647"/>
            <a:ext cx="2899719" cy="1049825"/>
          </a:xfrm>
          <a:prstGeom prst="rect">
            <a:avLst/>
          </a:prstGeom>
          <a:ln w="12700">
            <a:miter lim="400000"/>
          </a:ln>
        </p:spPr>
      </p:pic>
      <p:pic>
        <p:nvPicPr>
          <p:cNvPr id="3" name="Picture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16172" y="200710"/>
            <a:ext cx="11096452" cy="533469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3297494479"/>
      </p:ext>
    </p:extLst>
  </p:cSld>
  <p:clrMapOvr>
    <a:masterClrMapping/>
  </p:clrMapOvr>
  <p:transition advClick="0" advTm="3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4"/>
          <p:cNvSpPr/>
          <p:nvPr/>
        </p:nvSpPr>
        <p:spPr>
          <a:xfrm>
            <a:off x="0" y="5568777"/>
            <a:ext cx="12192000" cy="1289223"/>
          </a:xfrm>
          <a:prstGeom prst="rect">
            <a:avLst/>
          </a:prstGeom>
          <a:solidFill>
            <a:srgbClr val="FFD02E"/>
          </a:solidFill>
          <a:ln w="12700">
            <a:miter lim="400000"/>
          </a:ln>
        </p:spPr>
        <p:txBody>
          <a:bodyPr lIns="45719" rIns="45719" anchor="ctr"/>
          <a:lstStyle/>
          <a:p>
            <a:pPr algn="ctr">
              <a:defRPr>
                <a:solidFill>
                  <a:srgbClr val="FFFFFF"/>
                </a:solidFill>
              </a:defRPr>
            </a:pPr>
            <a:endParaRPr/>
          </a:p>
        </p:txBody>
      </p:sp>
      <p:pic>
        <p:nvPicPr>
          <p:cNvPr id="113" name="Content Placeholder 5" descr="Content Placeholder 5"/>
          <p:cNvPicPr>
            <a:picLocks noChangeAspect="1"/>
          </p:cNvPicPr>
          <p:nvPr/>
        </p:nvPicPr>
        <p:blipFill>
          <a:blip r:embed="rId3" cstate="print"/>
          <a:stretch>
            <a:fillRect/>
          </a:stretch>
        </p:blipFill>
        <p:spPr>
          <a:xfrm>
            <a:off x="9127524" y="5721219"/>
            <a:ext cx="2899719" cy="1036211"/>
          </a:xfrm>
          <a:prstGeom prst="rect">
            <a:avLst/>
          </a:prstGeom>
          <a:ln w="12700">
            <a:miter lim="400000"/>
          </a:ln>
        </p:spPr>
      </p:pic>
      <p:sp>
        <p:nvSpPr>
          <p:cNvPr id="114" name="Straight Connector 9"/>
          <p:cNvSpPr/>
          <p:nvPr/>
        </p:nvSpPr>
        <p:spPr>
          <a:xfrm>
            <a:off x="10371908" y="5860869"/>
            <a:ext cx="1" cy="748938"/>
          </a:xfrm>
          <a:prstGeom prst="line">
            <a:avLst/>
          </a:prstGeom>
          <a:ln w="19050">
            <a:solidFill>
              <a:schemeClr val="accent3"/>
            </a:solidFill>
            <a:miter/>
          </a:ln>
        </p:spPr>
        <p:txBody>
          <a:bodyPr lIns="45719" rIns="45719"/>
          <a:lstStyle/>
          <a:p>
            <a:endParaRPr/>
          </a:p>
        </p:txBody>
      </p:sp>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50918"/>
            <a:ext cx="3492500" cy="1038386"/>
          </a:xfrm>
          <a:prstGeom prst="rect">
            <a:avLst/>
          </a:prstGeom>
        </p:spPr>
      </p:pic>
      <p:sp>
        <p:nvSpPr>
          <p:cNvPr id="14" name="TextBox 13"/>
          <p:cNvSpPr txBox="1"/>
          <p:nvPr/>
        </p:nvSpPr>
        <p:spPr>
          <a:xfrm>
            <a:off x="1" y="1818399"/>
            <a:ext cx="12160360" cy="3554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ü"/>
              <a:tabLst/>
            </a:pPr>
            <a:r>
              <a:rPr kumimoji="0" lang="en-GB" sz="30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 The</a:t>
            </a:r>
            <a:r>
              <a:rPr kumimoji="0" lang="en-GB" sz="30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first Virtual DigiGirlz in the Americas in 2020</a:t>
            </a: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ü"/>
              <a:tabLst/>
            </a:pPr>
            <a:r>
              <a:rPr lang="en-GB" sz="3000" baseline="0" dirty="0" smtClean="0">
                <a:latin typeface="Arial" panose="020B0604020202020204" pitchFamily="34" charset="0"/>
                <a:cs typeface="Arial" panose="020B0604020202020204" pitchFamily="34" charset="0"/>
              </a:rPr>
              <a:t> Connected</a:t>
            </a:r>
            <a:r>
              <a:rPr lang="en-GB" sz="3000" dirty="0" smtClean="0">
                <a:latin typeface="Arial" panose="020B0604020202020204" pitchFamily="34" charset="0"/>
                <a:cs typeface="Arial" panose="020B0604020202020204" pitchFamily="34" charset="0"/>
              </a:rPr>
              <a:t> 40 participants  - 28 students, 7 teachers </a:t>
            </a:r>
            <a:r>
              <a:rPr lang="en-GB" sz="3000" smtClean="0">
                <a:latin typeface="Arial" panose="020B0604020202020204" pitchFamily="34" charset="0"/>
                <a:cs typeface="Arial" panose="020B0604020202020204" pitchFamily="34" charset="0"/>
              </a:rPr>
              <a:t>and  5 </a:t>
            </a:r>
            <a:r>
              <a:rPr lang="en-GB" sz="3000" dirty="0" smtClean="0">
                <a:latin typeface="Arial" panose="020B0604020202020204" pitchFamily="34" charset="0"/>
                <a:cs typeface="Arial" panose="020B0604020202020204" pitchFamily="34" charset="0"/>
              </a:rPr>
              <a:t>presenters from 3 different countries, in 3 different time zones</a:t>
            </a: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ü"/>
              <a:tabLst/>
            </a:pPr>
            <a:r>
              <a:rPr kumimoji="0" lang="en-GB" sz="30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 Presentations</a:t>
            </a:r>
            <a:r>
              <a:rPr kumimoji="0" lang="en-GB" sz="30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  </a:t>
            </a:r>
            <a:r>
              <a:rPr lang="en-GB" sz="3000" dirty="0" smtClean="0">
                <a:latin typeface="Arial" panose="020B0604020202020204" pitchFamily="34" charset="0"/>
                <a:cs typeface="Arial" panose="020B0604020202020204" pitchFamily="34" charset="0"/>
              </a:rPr>
              <a:t>"</a:t>
            </a:r>
            <a:r>
              <a:rPr kumimoji="0" lang="en-GB" sz="30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7 ½” </a:t>
            </a:r>
            <a:r>
              <a:rPr lang="en-GB" sz="3000" dirty="0">
                <a:latin typeface="Arial" panose="020B0604020202020204" pitchFamily="34" charset="0"/>
                <a:cs typeface="Arial" panose="020B0604020202020204" pitchFamily="34" charset="0"/>
              </a:rPr>
              <a:t>t</a:t>
            </a:r>
            <a:r>
              <a:rPr kumimoji="0" lang="en-GB" sz="30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hings to know about </a:t>
            </a:r>
            <a:r>
              <a:rPr kumimoji="0" lang="en-GB" sz="300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Artificial Intelligence (AI)</a:t>
            </a:r>
            <a:r>
              <a:rPr kumimoji="0" lang="en-GB" sz="30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Webpage Development; Gaming; Personal Branding on Linked-In</a:t>
            </a:r>
          </a:p>
        </p:txBody>
      </p:sp>
      <p:sp>
        <p:nvSpPr>
          <p:cNvPr id="2" name="TextBox 1"/>
          <p:cNvSpPr txBox="1"/>
          <p:nvPr/>
        </p:nvSpPr>
        <p:spPr>
          <a:xfrm>
            <a:off x="0" y="938517"/>
            <a:ext cx="861433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latin typeface="Arial" panose="020B0604020202020204" pitchFamily="34" charset="0"/>
                <a:cs typeface="Arial" panose="020B0604020202020204" pitchFamily="34" charset="0"/>
              </a:rPr>
              <a:t>A</a:t>
            </a:r>
            <a:r>
              <a:rPr kumimoji="0" lang="en-GB" sz="1800" b="1"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collaboration between Microsoft Trinidad, Microsoft UK and SI Esperance</a:t>
            </a:r>
            <a:endParaRPr kumimoji="0" lang="en-GB" sz="18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3" name="Picture 2"/>
          <p:cNvPicPr>
            <a:picLocks/>
          </p:cNvPicPr>
          <p:nvPr/>
        </p:nvPicPr>
        <p:blipFill>
          <a:blip r:embed="rId5" cstate="print">
            <a:extLst>
              <a:ext uri="{28A0092B-C50C-407E-A947-70E740481C1C}">
                <a14:useLocalDpi xmlns="" xmlns:a14="http://schemas.microsoft.com/office/drawing/2010/main" val="0"/>
              </a:ext>
            </a:extLst>
          </a:blip>
          <a:stretch>
            <a:fillRect/>
          </a:stretch>
        </p:blipFill>
        <p:spPr>
          <a:xfrm>
            <a:off x="8614332" y="-1"/>
            <a:ext cx="3546029" cy="1225296"/>
          </a:xfrm>
          <a:prstGeom prst="rect">
            <a:avLst/>
          </a:prstGeom>
        </p:spPr>
      </p:pic>
    </p:spTree>
  </p:cSld>
  <p:clrMapOvr>
    <a:masterClrMapping/>
  </p:clrMapOvr>
  <p:transition advClick="0" advTm="3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4"/>
          <p:cNvSpPr/>
          <p:nvPr/>
        </p:nvSpPr>
        <p:spPr>
          <a:xfrm>
            <a:off x="0" y="5568777"/>
            <a:ext cx="12192000" cy="1289223"/>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pic>
        <p:nvPicPr>
          <p:cNvPr id="130" name="Content Placeholder 4" descr="Content Placeholder 4"/>
          <p:cNvPicPr>
            <a:picLocks noChangeAspect="1"/>
          </p:cNvPicPr>
          <p:nvPr/>
        </p:nvPicPr>
        <p:blipFill>
          <a:blip r:embed="rId3" cstate="print"/>
          <a:stretch>
            <a:fillRect/>
          </a:stretch>
        </p:blipFill>
        <p:spPr>
          <a:xfrm>
            <a:off x="9126101" y="5722647"/>
            <a:ext cx="2899719" cy="1049825"/>
          </a:xfrm>
          <a:prstGeom prst="rect">
            <a:avLst/>
          </a:prstGeom>
          <a:ln w="12700">
            <a:miter lim="400000"/>
          </a:ln>
        </p:spPr>
      </p:pic>
      <p:sp>
        <p:nvSpPr>
          <p:cNvPr id="11" name="TextBox 10"/>
          <p:cNvSpPr txBox="1"/>
          <p:nvPr/>
        </p:nvSpPr>
        <p:spPr>
          <a:xfrm>
            <a:off x="6925994" y="581067"/>
            <a:ext cx="467038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GB" sz="3200" b="1" i="1" u="sng" strike="noStrike" cap="none" spc="0" normalizeH="0" baseline="0" dirty="0" smtClean="0">
                <a:ln>
                  <a:noFill/>
                </a:ln>
                <a:solidFill>
                  <a:srgbClr val="00B0F0"/>
                </a:solidFill>
                <a:effectLst/>
                <a:uFillTx/>
                <a:latin typeface="Arial" panose="020B0604020202020204" pitchFamily="34" charset="0"/>
                <a:cs typeface="Arial" panose="020B0604020202020204" pitchFamily="34" charset="0"/>
                <a:sym typeface="Calibri"/>
              </a:rPr>
              <a:t>STUDENT FEEDBACK</a:t>
            </a:r>
          </a:p>
        </p:txBody>
      </p:sp>
      <p:sp>
        <p:nvSpPr>
          <p:cNvPr id="7" name="TextBox 6"/>
          <p:cNvSpPr txBox="1"/>
          <p:nvPr/>
        </p:nvSpPr>
        <p:spPr>
          <a:xfrm>
            <a:off x="329740" y="596840"/>
            <a:ext cx="5566410" cy="4937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3200" b="1" i="0" u="sng"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WHAT MADE THIS SPECIAL</a:t>
            </a:r>
            <a:endParaRPr kumimoji="0" lang="en-GB" sz="3200" b="1" i="0" u="sng"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8" name="TextBox 7"/>
          <p:cNvSpPr txBox="1"/>
          <p:nvPr/>
        </p:nvSpPr>
        <p:spPr>
          <a:xfrm>
            <a:off x="329740" y="1071198"/>
            <a:ext cx="5730462" cy="58477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22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2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First Virtual DigiGirlz in the Americas</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22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200" b="1"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In spite of the pandemic, we connected with our community. #</a:t>
            </a:r>
            <a:r>
              <a:rPr kumimoji="0" lang="en-GB" sz="2200" b="1" i="0" u="none" strike="noStrike" cap="none" spc="0" normalizeH="0" smtClean="0">
                <a:ln>
                  <a:noFill/>
                </a:ln>
                <a:solidFill>
                  <a:srgbClr val="000000"/>
                </a:solidFill>
                <a:effectLst/>
                <a:uFillTx/>
                <a:latin typeface="Arial" panose="020B0604020202020204" pitchFamily="34" charset="0"/>
                <a:cs typeface="Arial" panose="020B0604020202020204" pitchFamily="34" charset="0"/>
                <a:sym typeface="Calibri"/>
              </a:rPr>
              <a:t>SoroptimistsConnect</a:t>
            </a:r>
            <a:endParaRPr kumimoji="0" lang="en-GB" sz="2200" b="1"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2200" b="1"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2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28 girls from rural schools were made aware</a:t>
            </a:r>
            <a:r>
              <a:rPr kumimoji="0" lang="en-GB" sz="2200" b="1"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of non-traditional </a:t>
            </a:r>
            <a:r>
              <a:rPr lang="en-GB" sz="2200" b="1" dirty="0" smtClean="0">
                <a:latin typeface="Arial" panose="020B0604020202020204" pitchFamily="34" charset="0"/>
                <a:cs typeface="Arial" panose="020B0604020202020204" pitchFamily="34" charset="0"/>
              </a:rPr>
              <a:t>STEM careers and non-traditional </a:t>
            </a:r>
            <a:r>
              <a:rPr kumimoji="0" lang="en-GB" sz="2200" b="1"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routes into them</a:t>
            </a:r>
            <a:endParaRPr kumimoji="0" lang="en-GB" sz="22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22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sz="2200" b="1" dirty="0" smtClean="0">
                <a:latin typeface="Arial" panose="020B0604020202020204" pitchFamily="34" charset="0"/>
                <a:cs typeface="Arial" panose="020B0604020202020204" pitchFamily="34" charset="0"/>
              </a:rPr>
              <a:t>Links were provided to online resources</a:t>
            </a:r>
            <a:endParaRPr kumimoji="0" lang="en-GB" sz="22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2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GB" sz="2200" dirty="0" smtClean="0">
              <a:latin typeface="Arial" panose="020B0604020202020204" pitchFamily="34" charset="0"/>
              <a:cs typeface="Arial" panose="020B0604020202020204" pitchFamily="34" charset="0"/>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2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R="0" algn="l" defTabSz="914400" rtl="0" fontAlgn="auto" latinLnBrk="0" hangingPunct="0">
              <a:lnSpc>
                <a:spcPct val="100000"/>
              </a:lnSpc>
              <a:spcBef>
                <a:spcPts val="0"/>
              </a:spcBef>
              <a:spcAft>
                <a:spcPts val="0"/>
              </a:spcAft>
              <a:buClrTx/>
              <a:buSzTx/>
              <a:tabLst/>
            </a:pPr>
            <a:r>
              <a:rPr kumimoji="0" lang="en-GB" sz="2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a:t>
            </a:r>
            <a:endParaRPr kumimoji="0" lang="en-GB" sz="2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3" name="TextBox 12"/>
          <p:cNvSpPr txBox="1"/>
          <p:nvPr/>
        </p:nvSpPr>
        <p:spPr>
          <a:xfrm>
            <a:off x="6389942" y="1173098"/>
            <a:ext cx="5742492" cy="4832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n-GB" sz="2200" b="1" i="1" dirty="0">
                <a:solidFill>
                  <a:srgbClr val="00B0F0"/>
                </a:solidFill>
                <a:latin typeface="Arial" panose="020B0604020202020204" pitchFamily="34" charset="0"/>
                <a:cs typeface="Arial" panose="020B0604020202020204" pitchFamily="34" charset="0"/>
              </a:rPr>
              <a:t>“Each presentation is better than the last</a:t>
            </a:r>
            <a:r>
              <a:rPr lang="en-GB" sz="2200" b="1" i="1" dirty="0" smtClean="0">
                <a:solidFill>
                  <a:srgbClr val="00B0F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2200" b="1" i="1" dirty="0">
              <a:solidFill>
                <a:srgbClr val="00B0F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b="1" i="1" dirty="0">
                <a:solidFill>
                  <a:schemeClr val="tx1">
                    <a:lumMod val="65000"/>
                    <a:lumOff val="35000"/>
                  </a:schemeClr>
                </a:solidFill>
                <a:latin typeface="Arial" panose="020B0604020202020204" pitchFamily="34" charset="0"/>
                <a:cs typeface="Arial" panose="020B0604020202020204" pitchFamily="34" charset="0"/>
              </a:rPr>
              <a:t>“It’s an eye-opening experience  in different ways that I can do stuff that I like and still make money</a:t>
            </a:r>
            <a:r>
              <a:rPr lang="en-GB" sz="2200" b="1" i="1" dirty="0" smtClean="0">
                <a:solidFill>
                  <a:schemeClr val="tx1">
                    <a:lumMod val="65000"/>
                    <a:lumOff val="35000"/>
                  </a:schemeClr>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2200" b="1" i="1"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b="1" i="1" dirty="0">
                <a:solidFill>
                  <a:srgbClr val="00B0F0"/>
                </a:solidFill>
                <a:latin typeface="Arial" panose="020B0604020202020204" pitchFamily="34" charset="0"/>
                <a:cs typeface="Arial" panose="020B0604020202020204" pitchFamily="34" charset="0"/>
              </a:rPr>
              <a:t>“Web Development is something I can see myself doing in the future</a:t>
            </a:r>
            <a:r>
              <a:rPr lang="en-GB" sz="2200" b="1" i="1" dirty="0" smtClean="0">
                <a:solidFill>
                  <a:srgbClr val="00B0F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2200" b="1" i="1" dirty="0">
              <a:solidFill>
                <a:srgbClr val="00B0F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b="1" i="1" dirty="0">
                <a:solidFill>
                  <a:schemeClr val="tx1">
                    <a:lumMod val="65000"/>
                    <a:lumOff val="35000"/>
                  </a:schemeClr>
                </a:solidFill>
                <a:latin typeface="Arial" panose="020B0604020202020204" pitchFamily="34" charset="0"/>
                <a:cs typeface="Arial" panose="020B0604020202020204" pitchFamily="34" charset="0"/>
              </a:rPr>
              <a:t>“I loved it Miss. It was very educational </a:t>
            </a:r>
            <a:r>
              <a:rPr lang="en-GB" sz="2200" b="1" dirty="0">
                <a:solidFill>
                  <a:schemeClr val="tx1">
                    <a:lumMod val="65000"/>
                    <a:lumOff val="35000"/>
                  </a:schemeClr>
                </a:solidFill>
                <a:latin typeface="Arial" panose="020B0604020202020204" pitchFamily="34" charset="0"/>
                <a:cs typeface="Arial" panose="020B0604020202020204" pitchFamily="34" charset="0"/>
              </a:rPr>
              <a:t>and opened my mind up to different things.”</a:t>
            </a:r>
          </a:p>
          <a:p>
            <a:pPr marL="0" marR="0" indent="0" algn="l" defTabSz="914400" rtl="0" fontAlgn="auto" latinLnBrk="0" hangingPunct="0">
              <a:spcBef>
                <a:spcPts val="0"/>
              </a:spcBef>
              <a:spcAft>
                <a:spcPts val="0"/>
              </a:spcAft>
              <a:buClrTx/>
              <a:buSzTx/>
              <a:buFontTx/>
              <a:buNone/>
              <a:tabLst/>
            </a:pPr>
            <a:endParaRPr kumimoji="0" lang="en-GB" sz="2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advClick="0" advTm="3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5000"/>
            <a:alpha val="84000"/>
          </a:schemeClr>
        </a:solidFill>
        <a:effectLst/>
      </p:bgPr>
    </p:bg>
    <p:spTree>
      <p:nvGrpSpPr>
        <p:cNvPr id="1" name=""/>
        <p:cNvGrpSpPr/>
        <p:nvPr/>
      </p:nvGrpSpPr>
      <p:grpSpPr>
        <a:xfrm>
          <a:off x="0" y="0"/>
          <a:ext cx="0" cy="0"/>
          <a:chOff x="0" y="0"/>
          <a:chExt cx="0" cy="0"/>
        </a:xfrm>
      </p:grpSpPr>
      <p:pic>
        <p:nvPicPr>
          <p:cNvPr id="134" name="Content Placeholder 4" descr="Content Placeholder 4"/>
          <p:cNvPicPr>
            <a:picLocks noChangeAspect="1"/>
          </p:cNvPicPr>
          <p:nvPr/>
        </p:nvPicPr>
        <p:blipFill>
          <a:blip r:embed="rId3"/>
          <a:stretch>
            <a:fillRect/>
          </a:stretch>
        </p:blipFill>
        <p:spPr>
          <a:xfrm>
            <a:off x="1487488" y="1037143"/>
            <a:ext cx="9176385" cy="3490615"/>
          </a:xfrm>
          <a:prstGeom prst="rect">
            <a:avLst/>
          </a:prstGeom>
          <a:ln w="12700">
            <a:miter lim="400000"/>
          </a:ln>
        </p:spPr>
      </p:pic>
      <p:sp>
        <p:nvSpPr>
          <p:cNvPr id="2" name="TextBox 1"/>
          <p:cNvSpPr txBox="1"/>
          <p:nvPr/>
        </p:nvSpPr>
        <p:spPr>
          <a:xfrm>
            <a:off x="1487488" y="5373216"/>
            <a:ext cx="9361039"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6000" i="0" u="none" strike="noStrike" cap="none" spc="0" normalizeH="0" baseline="0" dirty="0" smtClean="0">
                <a:ln>
                  <a:noFill/>
                </a:ln>
                <a:solidFill>
                  <a:schemeClr val="bg1"/>
                </a:solidFill>
                <a:effectLst/>
                <a:uFillTx/>
                <a:latin typeface="Arial" panose="020B0604020202020204" pitchFamily="34" charset="0"/>
                <a:cs typeface="Arial" panose="020B0604020202020204" pitchFamily="34" charset="0"/>
                <a:sym typeface="Calibri"/>
              </a:rPr>
              <a:t>THANK YOU </a:t>
            </a:r>
            <a:endParaRPr kumimoji="0" lang="en-GB" sz="600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advClick="0" advTm="3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4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95" name="Freeform: Shape 50"/>
          <p:cNvSpPr/>
          <p:nvPr/>
        </p:nvSpPr>
        <p:spPr>
          <a:xfrm>
            <a:off x="321731" y="321732"/>
            <a:ext cx="11546830" cy="62145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900" y="0"/>
                </a:lnTo>
                <a:lnTo>
                  <a:pt x="14900" y="6"/>
                </a:lnTo>
                <a:lnTo>
                  <a:pt x="21600" y="6"/>
                </a:lnTo>
                <a:lnTo>
                  <a:pt x="21600" y="9964"/>
                </a:lnTo>
                <a:lnTo>
                  <a:pt x="20998" y="11051"/>
                </a:lnTo>
                <a:lnTo>
                  <a:pt x="20998" y="1048"/>
                </a:lnTo>
                <a:lnTo>
                  <a:pt x="599" y="1048"/>
                </a:lnTo>
                <a:lnTo>
                  <a:pt x="599" y="20540"/>
                </a:lnTo>
                <a:lnTo>
                  <a:pt x="15746" y="20540"/>
                </a:lnTo>
                <a:lnTo>
                  <a:pt x="15159" y="21600"/>
                </a:lnTo>
                <a:lnTo>
                  <a:pt x="13512" y="21600"/>
                </a:lnTo>
                <a:lnTo>
                  <a:pt x="13512" y="21594"/>
                </a:lnTo>
                <a:lnTo>
                  <a:pt x="0" y="21594"/>
                </a:lnTo>
                <a:close/>
              </a:path>
            </a:pathLst>
          </a:custGeom>
          <a:solidFill>
            <a:srgbClr val="808080">
              <a:alpha val="25000"/>
            </a:srgbClr>
          </a:solidFill>
          <a:ln w="12700">
            <a:miter lim="400000"/>
          </a:ln>
        </p:spPr>
        <p:txBody>
          <a:bodyPr lIns="45719" rIns="45719" anchor="ctr"/>
          <a:lstStyle/>
          <a:p>
            <a:pPr algn="ctr">
              <a:defRPr>
                <a:solidFill>
                  <a:srgbClr val="FFFFFF"/>
                </a:solidFill>
              </a:defRPr>
            </a:pPr>
            <a:endParaRPr/>
          </a:p>
        </p:txBody>
      </p:sp>
      <p:sp>
        <p:nvSpPr>
          <p:cNvPr id="96" name="Right Triangle 52"/>
          <p:cNvSpPr/>
          <p:nvPr/>
        </p:nvSpPr>
        <p:spPr>
          <a:xfrm flipH="1">
            <a:off x="8576719" y="3335866"/>
            <a:ext cx="3291842" cy="3200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4"/>
          </a:solidFill>
          <a:ln w="12700">
            <a:miter lim="400000"/>
          </a:ln>
        </p:spPr>
        <p:txBody>
          <a:bodyPr lIns="45719" rIns="45719" anchor="ctr"/>
          <a:lstStyle/>
          <a:p>
            <a:pPr algn="ctr">
              <a:defRPr>
                <a:solidFill>
                  <a:srgbClr val="FFFFFF"/>
                </a:solidFill>
              </a:defRPr>
            </a:pPr>
            <a:endParaRPr/>
          </a:p>
        </p:txBody>
      </p:sp>
      <p:pic>
        <p:nvPicPr>
          <p:cNvPr id="97" name="Picture 5" descr="Picture 5"/>
          <p:cNvPicPr>
            <a:picLocks noChangeAspect="1"/>
          </p:cNvPicPr>
          <p:nvPr/>
        </p:nvPicPr>
        <p:blipFill>
          <a:blip r:embed="rId3"/>
          <a:stretch>
            <a:fillRect/>
          </a:stretch>
        </p:blipFill>
        <p:spPr>
          <a:xfrm>
            <a:off x="1673362" y="2044275"/>
            <a:ext cx="7746711" cy="2769450"/>
          </a:xfrm>
          <a:prstGeom prst="rect">
            <a:avLst/>
          </a:prstGeom>
          <a:ln w="12700">
            <a:miter lim="400000"/>
          </a:ln>
        </p:spPr>
      </p:pic>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4"/>
          <p:cNvSpPr/>
          <p:nvPr/>
        </p:nvSpPr>
        <p:spPr>
          <a:xfrm>
            <a:off x="0" y="5568777"/>
            <a:ext cx="12192000" cy="1289223"/>
          </a:xfrm>
          <a:prstGeom prst="rect">
            <a:avLst/>
          </a:prstGeom>
          <a:solidFill>
            <a:srgbClr val="FFD02E"/>
          </a:solidFill>
          <a:ln w="12700">
            <a:miter lim="400000"/>
          </a:ln>
        </p:spPr>
        <p:txBody>
          <a:bodyPr lIns="45719" rIns="45719" anchor="ctr"/>
          <a:lstStyle/>
          <a:p>
            <a:pPr algn="ctr">
              <a:defRPr>
                <a:solidFill>
                  <a:srgbClr val="FFFFFF"/>
                </a:solidFill>
              </a:defRPr>
            </a:pPr>
            <a:endParaRPr/>
          </a:p>
        </p:txBody>
      </p:sp>
      <p:pic>
        <p:nvPicPr>
          <p:cNvPr id="102" name="Content Placeholder 5" descr="Content Placeholder 5"/>
          <p:cNvPicPr>
            <a:picLocks noChangeAspect="1"/>
          </p:cNvPicPr>
          <p:nvPr/>
        </p:nvPicPr>
        <p:blipFill>
          <a:blip r:embed="rId3"/>
          <a:stretch>
            <a:fillRect/>
          </a:stretch>
        </p:blipFill>
        <p:spPr>
          <a:xfrm>
            <a:off x="9127524" y="5721219"/>
            <a:ext cx="2899719" cy="1036211"/>
          </a:xfrm>
          <a:prstGeom prst="rect">
            <a:avLst/>
          </a:prstGeom>
          <a:ln w="12700">
            <a:miter lim="400000"/>
          </a:ln>
        </p:spPr>
      </p:pic>
      <p:sp>
        <p:nvSpPr>
          <p:cNvPr id="103" name="Straight Connector 9"/>
          <p:cNvSpPr/>
          <p:nvPr/>
        </p:nvSpPr>
        <p:spPr>
          <a:xfrm>
            <a:off x="10371908" y="5860869"/>
            <a:ext cx="1" cy="748938"/>
          </a:xfrm>
          <a:prstGeom prst="line">
            <a:avLst/>
          </a:prstGeom>
          <a:ln w="19050">
            <a:solidFill>
              <a:schemeClr val="accent3"/>
            </a:solidFill>
            <a:miter/>
          </a:ln>
        </p:spPr>
        <p:txBody>
          <a:bodyPr lIns="45719" rIns="45719"/>
          <a:lstStyle/>
          <a:p>
            <a:endParaRPr/>
          </a:p>
        </p:txBody>
      </p:sp>
      <p:sp>
        <p:nvSpPr>
          <p:cNvPr id="3" name="Text Placeholder 2">
            <a:extLst>
              <a:ext uri="{FF2B5EF4-FFF2-40B4-BE49-F238E27FC236}">
                <a16:creationId xmlns:a16="http://schemas.microsoft.com/office/drawing/2014/main" xmlns="" id="{111376DC-99E9-4B4A-977B-1DFBD2C2571C}"/>
              </a:ext>
            </a:extLst>
          </p:cNvPr>
          <p:cNvSpPr>
            <a:spLocks noGrp="1"/>
          </p:cNvSpPr>
          <p:nvPr>
            <p:ph type="body" sz="half" idx="1"/>
          </p:nvPr>
        </p:nvSpPr>
        <p:spPr>
          <a:xfrm>
            <a:off x="164758" y="0"/>
            <a:ext cx="11862486" cy="5568778"/>
          </a:xfrm>
        </p:spPr>
        <p:txBody>
          <a:bodyPr>
            <a:normAutofit fontScale="85000" lnSpcReduction="10000"/>
          </a:bodyPr>
          <a:lstStyle/>
          <a:p>
            <a:pPr marL="0" indent="0">
              <a:buNone/>
            </a:pPr>
            <a:endParaRPr lang="en-US" dirty="0"/>
          </a:p>
          <a:p>
            <a:pPr marL="0" indent="0" algn="ctr">
              <a:buNone/>
            </a:pPr>
            <a:r>
              <a:rPr lang="en-GB" sz="4200" b="1" dirty="0"/>
              <a:t>THE STORY OF AFRICAN GIRLS ON THE WAY TO SUCCESS</a:t>
            </a:r>
            <a:endParaRPr lang="en-US" sz="4200" b="1" dirty="0"/>
          </a:p>
          <a:p>
            <a:pPr>
              <a:lnSpc>
                <a:spcPct val="107000"/>
              </a:lnSpc>
              <a:spcAft>
                <a:spcPts val="800"/>
              </a:spcAft>
            </a:pPr>
            <a:r>
              <a:rPr lang="en-GB" sz="3200" dirty="0">
                <a:effectLst/>
                <a:latin typeface="Calibri" panose="020F0502020204030204" pitchFamily="34" charset="0"/>
                <a:ea typeface="Calibri" panose="020F0502020204030204" pitchFamily="34" charset="0"/>
                <a:cs typeface="Times New Roman" panose="02020603050405020304" pitchFamily="18" charset="0"/>
              </a:rPr>
              <a:t>The girl child in Africa is an endangered species in many spheres, so also are their growth in life. They are endangered from the Cultural and Traditional practices, poverty, stereotype, education, inequality etc, so when an opportunity calls, many of them are ready and willing to run with it. Hence the success story you will hear from few selected projects by Soroptimists in Africa from Morocco in the North to Nigeria in the West and Zimbabwe in the South, as they try to give meaning to life in different ways</a:t>
            </a:r>
            <a:r>
              <a:rPr lang="en-GB" sz="3200" dirty="0">
                <a:latin typeface="Calibri" panose="020F0502020204030204" pitchFamily="34" charset="0"/>
                <a:ea typeface="Calibri" panose="020F0502020204030204" pitchFamily="34" charset="0"/>
                <a:cs typeface="Times New Roman" panose="02020603050405020304" pitchFamily="18" charset="0"/>
              </a:rPr>
              <a:t>.</a:t>
            </a:r>
            <a:r>
              <a:rPr lang="en-GB"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3200" dirty="0"/>
              <a:t>Overall, it is expected that the programs organized for the girls will help them address stereotypes, overcome gender discrimination, learn confidently and develop capacity to lead within the space offered by the governance system</a:t>
            </a:r>
          </a:p>
          <a:p>
            <a:pPr marL="0" indent="0">
              <a:buNone/>
            </a:pPr>
            <a:endParaRPr lang="en-US" dirty="0"/>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4"/>
          <p:cNvSpPr/>
          <p:nvPr/>
        </p:nvSpPr>
        <p:spPr>
          <a:xfrm>
            <a:off x="0" y="5568777"/>
            <a:ext cx="12192000" cy="1289223"/>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pic>
        <p:nvPicPr>
          <p:cNvPr id="108" name="Content Placeholder 4" descr="Content Placeholder 4"/>
          <p:cNvPicPr>
            <a:picLocks noChangeAspect="1"/>
          </p:cNvPicPr>
          <p:nvPr/>
        </p:nvPicPr>
        <p:blipFill>
          <a:blip r:embed="rId3"/>
          <a:stretch>
            <a:fillRect/>
          </a:stretch>
        </p:blipFill>
        <p:spPr>
          <a:xfrm>
            <a:off x="9126101" y="5722647"/>
            <a:ext cx="2899719" cy="1049825"/>
          </a:xfrm>
          <a:prstGeom prst="rect">
            <a:avLst/>
          </a:prstGeom>
          <a:ln w="12700">
            <a:miter lim="400000"/>
          </a:ln>
        </p:spPr>
      </p:pic>
      <p:sp>
        <p:nvSpPr>
          <p:cNvPr id="2" name="Title 1">
            <a:extLst>
              <a:ext uri="{FF2B5EF4-FFF2-40B4-BE49-F238E27FC236}">
                <a16:creationId xmlns:a16="http://schemas.microsoft.com/office/drawing/2014/main" xmlns="" id="{A1B0C1BB-AFE9-4DB5-9E92-02D9B3DF1696}"/>
              </a:ext>
            </a:extLst>
          </p:cNvPr>
          <p:cNvSpPr>
            <a:spLocks noGrp="1"/>
          </p:cNvSpPr>
          <p:nvPr>
            <p:ph type="title"/>
          </p:nvPr>
        </p:nvSpPr>
        <p:spPr>
          <a:xfrm>
            <a:off x="839787" y="309490"/>
            <a:ext cx="4609348" cy="758898"/>
          </a:xfrm>
        </p:spPr>
        <p:txBody>
          <a:bodyPr>
            <a:normAutofit/>
          </a:bodyPr>
          <a:lstStyle/>
          <a:p>
            <a:r>
              <a:rPr lang="en-GB" sz="3600" b="1" dirty="0"/>
              <a:t>THE STORY OF HAFSA</a:t>
            </a:r>
            <a:endParaRPr lang="en-US" sz="3600" b="1" dirty="0"/>
          </a:p>
        </p:txBody>
      </p:sp>
      <p:sp>
        <p:nvSpPr>
          <p:cNvPr id="4" name="Text Placeholder 3">
            <a:extLst>
              <a:ext uri="{FF2B5EF4-FFF2-40B4-BE49-F238E27FC236}">
                <a16:creationId xmlns:a16="http://schemas.microsoft.com/office/drawing/2014/main" xmlns="" id="{3BEAED64-C239-4CBC-9C4D-103D4F83BB0D}"/>
              </a:ext>
            </a:extLst>
          </p:cNvPr>
          <p:cNvSpPr>
            <a:spLocks noGrp="1"/>
          </p:cNvSpPr>
          <p:nvPr>
            <p:ph type="body" sz="quarter" idx="4294967295"/>
          </p:nvPr>
        </p:nvSpPr>
        <p:spPr>
          <a:xfrm>
            <a:off x="682666" y="1294227"/>
            <a:ext cx="5014750" cy="4274549"/>
          </a:xfrm>
          <a:prstGeom prst="rect">
            <a:avLst/>
          </a:prstGeom>
        </p:spPr>
        <p:txBody>
          <a:bodyPr>
            <a:normAutofit fontScale="92500" lnSpcReduction="20000"/>
          </a:bodyPr>
          <a:lstStyle/>
          <a:p>
            <a:r>
              <a:rPr lang="en-US" sz="2000" dirty="0">
                <a:cs typeface="Times New Roman" panose="02020603050405020304" pitchFamily="18" charset="0"/>
              </a:rPr>
              <a:t>"I've always dreamed of a great career as a General Manager within the hospitality industry. That's something I can only achieve through opportunity, hard work and passion. At SHBM, this passion was rekindled. This is thanks to the opportunity given to me by the kind hearts at SHBM and the learning by doing principles, the passionate, motivated, and highly experienced instructors, who inject both passion and professionalism into all the knowledge they impart on us.</a:t>
            </a:r>
            <a:br>
              <a:rPr lang="en-US" sz="2000" dirty="0">
                <a:cs typeface="Times New Roman" panose="02020603050405020304" pitchFamily="18" charset="0"/>
              </a:rPr>
            </a:br>
            <a:r>
              <a:rPr lang="en-US" sz="2000" dirty="0">
                <a:cs typeface="Times New Roman" panose="02020603050405020304" pitchFamily="18" charset="0"/>
              </a:rPr>
              <a:t>‌I knew it, SHBM was the opportunity that came knocking and I am grateful being chosen. I am excited to experience and learn more with each passing day, and confident in the great future that awaits me as a SHBM laureate</a:t>
            </a:r>
            <a:r>
              <a:rPr lang="en-US" sz="2200" dirty="0">
                <a:cs typeface="Times New Roman" panose="02020603050405020304" pitchFamily="18" charset="0"/>
              </a:rPr>
              <a:t>."</a:t>
            </a:r>
            <a:r>
              <a:rPr lang="en-US" sz="2000" dirty="0">
                <a:cs typeface="Times New Roman" panose="02020603050405020304" pitchFamily="18" charset="0"/>
              </a:rPr>
              <a:t> HAFSA/Bachelor’s degree student @ SHBM #shbmstudents #hospitality #shbmconnect</a:t>
            </a:r>
          </a:p>
        </p:txBody>
      </p:sp>
      <p:pic>
        <p:nvPicPr>
          <p:cNvPr id="7" name="Content Placeholder 6">
            <a:extLst>
              <a:ext uri="{FF2B5EF4-FFF2-40B4-BE49-F238E27FC236}">
                <a16:creationId xmlns:a16="http://schemas.microsoft.com/office/drawing/2014/main" xmlns="" id="{AE480D70-2865-4B6E-99DD-F712420DB240}"/>
              </a:ext>
            </a:extLst>
          </p:cNvPr>
          <p:cNvPicPr>
            <a:picLocks noGrp="1" noChangeAspect="1"/>
          </p:cNvPicPr>
          <p:nvPr>
            <p:ph sz="half" idx="2"/>
          </p:nvPr>
        </p:nvPicPr>
        <p:blipFill>
          <a:blip r:embed="rId4"/>
          <a:stretch>
            <a:fillRect/>
          </a:stretch>
        </p:blipFill>
        <p:spPr>
          <a:xfrm>
            <a:off x="6742866" y="685066"/>
            <a:ext cx="4766469" cy="4766469"/>
          </a:xfrm>
          <a:prstGeom prst="rect">
            <a:avLst/>
          </a:prstGeom>
        </p:spPr>
      </p:pic>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4"/>
          <p:cNvSpPr/>
          <p:nvPr/>
        </p:nvSpPr>
        <p:spPr>
          <a:xfrm>
            <a:off x="0" y="5568777"/>
            <a:ext cx="12192000" cy="1289223"/>
          </a:xfrm>
          <a:prstGeom prst="rect">
            <a:avLst/>
          </a:prstGeom>
          <a:solidFill>
            <a:srgbClr val="FFD02E"/>
          </a:solidFill>
          <a:ln w="12700">
            <a:miter lim="400000"/>
          </a:ln>
        </p:spPr>
        <p:txBody>
          <a:bodyPr lIns="45719" rIns="45719" anchor="ctr"/>
          <a:lstStyle/>
          <a:p>
            <a:pPr algn="ctr">
              <a:defRPr>
                <a:solidFill>
                  <a:srgbClr val="FFFFFF"/>
                </a:solidFill>
              </a:defRPr>
            </a:pPr>
            <a:endParaRPr/>
          </a:p>
        </p:txBody>
      </p:sp>
      <p:pic>
        <p:nvPicPr>
          <p:cNvPr id="113" name="Content Placeholder 5" descr="Content Placeholder 5"/>
          <p:cNvPicPr>
            <a:picLocks noChangeAspect="1"/>
          </p:cNvPicPr>
          <p:nvPr/>
        </p:nvPicPr>
        <p:blipFill>
          <a:blip r:embed="rId3"/>
          <a:stretch>
            <a:fillRect/>
          </a:stretch>
        </p:blipFill>
        <p:spPr>
          <a:xfrm>
            <a:off x="9127524" y="5721219"/>
            <a:ext cx="2899719" cy="1036211"/>
          </a:xfrm>
          <a:prstGeom prst="rect">
            <a:avLst/>
          </a:prstGeom>
          <a:ln w="12700">
            <a:miter lim="400000"/>
          </a:ln>
        </p:spPr>
      </p:pic>
      <p:sp>
        <p:nvSpPr>
          <p:cNvPr id="114" name="Straight Connector 9"/>
          <p:cNvSpPr/>
          <p:nvPr/>
        </p:nvSpPr>
        <p:spPr>
          <a:xfrm>
            <a:off x="10371908" y="5860869"/>
            <a:ext cx="1" cy="748938"/>
          </a:xfrm>
          <a:prstGeom prst="line">
            <a:avLst/>
          </a:prstGeom>
          <a:ln w="19050">
            <a:solidFill>
              <a:schemeClr val="accent3"/>
            </a:solidFill>
            <a:miter/>
          </a:ln>
        </p:spPr>
        <p:txBody>
          <a:bodyPr lIns="45719" rIns="45719"/>
          <a:lstStyle/>
          <a:p>
            <a:endParaRPr/>
          </a:p>
        </p:txBody>
      </p:sp>
      <p:sp>
        <p:nvSpPr>
          <p:cNvPr id="5" name="Title 4">
            <a:extLst>
              <a:ext uri="{FF2B5EF4-FFF2-40B4-BE49-F238E27FC236}">
                <a16:creationId xmlns:a16="http://schemas.microsoft.com/office/drawing/2014/main" xmlns="" id="{2FA9DC04-2475-4F9F-8F48-B7718D739B22}"/>
              </a:ext>
            </a:extLst>
          </p:cNvPr>
          <p:cNvSpPr>
            <a:spLocks noGrp="1"/>
          </p:cNvSpPr>
          <p:nvPr>
            <p:ph type="title"/>
          </p:nvPr>
        </p:nvSpPr>
        <p:spPr>
          <a:xfrm>
            <a:off x="670975" y="100570"/>
            <a:ext cx="11356268" cy="739233"/>
          </a:xfrm>
        </p:spPr>
        <p:txBody>
          <a:bodyPr/>
          <a:lstStyle/>
          <a:p>
            <a:pPr algn="ctr"/>
            <a:r>
              <a:rPr lang="en-GB" b="1" dirty="0"/>
              <a:t>THIS PROGRAM IS UNIQUE AS IT COVERS SDG 1,2, 4, AND 8</a:t>
            </a:r>
            <a:endParaRPr lang="en-US" b="1" dirty="0"/>
          </a:p>
        </p:txBody>
      </p:sp>
      <p:sp>
        <p:nvSpPr>
          <p:cNvPr id="6" name="Text Placeholder 5">
            <a:extLst>
              <a:ext uri="{FF2B5EF4-FFF2-40B4-BE49-F238E27FC236}">
                <a16:creationId xmlns:a16="http://schemas.microsoft.com/office/drawing/2014/main" xmlns="" id="{4090158D-04C6-4214-A3E9-36E8BAA9AA53}"/>
              </a:ext>
            </a:extLst>
          </p:cNvPr>
          <p:cNvSpPr>
            <a:spLocks noGrp="1"/>
          </p:cNvSpPr>
          <p:nvPr>
            <p:ph type="body" sz="half" idx="1"/>
          </p:nvPr>
        </p:nvSpPr>
        <p:spPr>
          <a:xfrm>
            <a:off x="5183187" y="987426"/>
            <a:ext cx="6172201" cy="630114"/>
          </a:xfrm>
        </p:spPr>
        <p:txBody>
          <a:bodyPr>
            <a:normAutofit fontScale="70000" lnSpcReduction="20000"/>
          </a:bodyPr>
          <a:lstStyle/>
          <a:p>
            <a:pPr marL="0" indent="0">
              <a:buNone/>
            </a:pPr>
            <a:r>
              <a:rPr lang="en-GB" dirty="0"/>
              <a:t>Typical prep at the hostel and the girls learning a dancing class to ease tension and relaxation</a:t>
            </a:r>
            <a:endParaRPr lang="en-US" dirty="0"/>
          </a:p>
          <a:p>
            <a:pPr marL="0" indent="0">
              <a:buNone/>
            </a:pPr>
            <a:endParaRPr lang="en-US" dirty="0"/>
          </a:p>
        </p:txBody>
      </p:sp>
      <p:sp>
        <p:nvSpPr>
          <p:cNvPr id="7" name="Text Placeholder 6">
            <a:extLst>
              <a:ext uri="{FF2B5EF4-FFF2-40B4-BE49-F238E27FC236}">
                <a16:creationId xmlns:a16="http://schemas.microsoft.com/office/drawing/2014/main" xmlns="" id="{464A6B1B-501D-46B6-9EFA-1FA78D454095}"/>
              </a:ext>
            </a:extLst>
          </p:cNvPr>
          <p:cNvSpPr>
            <a:spLocks noGrp="1"/>
          </p:cNvSpPr>
          <p:nvPr>
            <p:ph type="body" sz="quarter" idx="4294967295"/>
          </p:nvPr>
        </p:nvSpPr>
        <p:spPr>
          <a:xfrm>
            <a:off x="380218" y="1858222"/>
            <a:ext cx="5157787" cy="669650"/>
          </a:xfrm>
          <a:prstGeom prst="rect">
            <a:avLst/>
          </a:prstGeom>
        </p:spPr>
        <p:txBody>
          <a:bodyPr>
            <a:normAutofit fontScale="85000" lnSpcReduction="20000"/>
          </a:bodyPr>
          <a:lstStyle/>
          <a:p>
            <a:r>
              <a:rPr lang="en-GB" dirty="0"/>
              <a:t>Other girls that came from the remote villages and are housed at SHBM</a:t>
            </a:r>
            <a:endParaRPr lang="en-US" dirty="0"/>
          </a:p>
          <a:p>
            <a:endParaRPr lang="en-US" dirty="0"/>
          </a:p>
        </p:txBody>
      </p:sp>
      <p:pic>
        <p:nvPicPr>
          <p:cNvPr id="11" name="Picture 10">
            <a:extLst>
              <a:ext uri="{FF2B5EF4-FFF2-40B4-BE49-F238E27FC236}">
                <a16:creationId xmlns:a16="http://schemas.microsoft.com/office/drawing/2014/main" xmlns="" id="{F42E9800-8F1C-4377-937E-FC5DD6C5ABC8}"/>
              </a:ext>
            </a:extLst>
          </p:cNvPr>
          <p:cNvPicPr>
            <a:picLocks noChangeAspect="1"/>
          </p:cNvPicPr>
          <p:nvPr/>
        </p:nvPicPr>
        <p:blipFill>
          <a:blip r:embed="rId4"/>
          <a:stretch>
            <a:fillRect/>
          </a:stretch>
        </p:blipFill>
        <p:spPr>
          <a:xfrm>
            <a:off x="8683198" y="1687364"/>
            <a:ext cx="3128584" cy="3811588"/>
          </a:xfrm>
          <a:prstGeom prst="rect">
            <a:avLst/>
          </a:prstGeom>
        </p:spPr>
      </p:pic>
      <p:pic>
        <p:nvPicPr>
          <p:cNvPr id="12" name="Content Placeholder 5">
            <a:extLst>
              <a:ext uri="{FF2B5EF4-FFF2-40B4-BE49-F238E27FC236}">
                <a16:creationId xmlns:a16="http://schemas.microsoft.com/office/drawing/2014/main" xmlns="" id="{8291C2BE-2870-4630-974E-D80C4A96A925}"/>
              </a:ext>
            </a:extLst>
          </p:cNvPr>
          <p:cNvPicPr>
            <a:picLocks noGrp="1" noChangeAspect="1"/>
          </p:cNvPicPr>
          <p:nvPr>
            <p:ph sz="quarter" idx="4294967295"/>
          </p:nvPr>
        </p:nvPicPr>
        <p:blipFill>
          <a:blip r:embed="rId5"/>
          <a:stretch>
            <a:fillRect/>
          </a:stretch>
        </p:blipFill>
        <p:spPr>
          <a:xfrm>
            <a:off x="6389308" y="1687364"/>
            <a:ext cx="1879979" cy="3684588"/>
          </a:xfrm>
          <a:prstGeom prst="rect">
            <a:avLst/>
          </a:prstGeom>
        </p:spPr>
      </p:pic>
      <p:pic>
        <p:nvPicPr>
          <p:cNvPr id="13" name="Content Placeholder 4">
            <a:extLst>
              <a:ext uri="{FF2B5EF4-FFF2-40B4-BE49-F238E27FC236}">
                <a16:creationId xmlns:a16="http://schemas.microsoft.com/office/drawing/2014/main" xmlns="" id="{FCB66F37-79A2-4A40-A0DA-1EB343039EC0}"/>
              </a:ext>
            </a:extLst>
          </p:cNvPr>
          <p:cNvPicPr>
            <a:picLocks noGrp="1" noChangeAspect="1"/>
          </p:cNvPicPr>
          <p:nvPr>
            <p:ph sz="half" idx="2"/>
          </p:nvPr>
        </p:nvPicPr>
        <p:blipFill>
          <a:blip r:embed="rId6"/>
          <a:stretch>
            <a:fillRect/>
          </a:stretch>
        </p:blipFill>
        <p:spPr>
          <a:xfrm>
            <a:off x="380218" y="2612926"/>
            <a:ext cx="5157787" cy="2901255"/>
          </a:xfrm>
          <a:prstGeom prst="rect">
            <a:avLst/>
          </a:prstGeom>
        </p:spPr>
      </p:pic>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70D9"/>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 xmlns:a16="http://schemas.microsoft.com/office/drawing/2014/main" id="{ECA0ECD1-6634-6E4C-87C3-73C6D0395F7B}"/>
              </a:ext>
            </a:extLst>
          </p:cNvPr>
          <p:cNvPicPr>
            <a:picLocks noChangeAspect="1"/>
          </p:cNvPicPr>
          <p:nvPr/>
        </p:nvPicPr>
        <p:blipFill>
          <a:blip r:embed="rId2"/>
          <a:srcRect b="72937"/>
          <a:stretch>
            <a:fillRect/>
          </a:stretch>
        </p:blipFill>
        <p:spPr>
          <a:xfrm>
            <a:off x="0" y="0"/>
            <a:ext cx="12192000" cy="1855960"/>
          </a:xfrm>
          <a:prstGeom prst="rect">
            <a:avLst/>
          </a:prstGeom>
        </p:spPr>
      </p:pic>
      <p:pic>
        <p:nvPicPr>
          <p:cNvPr id="4" name="Picture 3" descr="Bev Bucur Photo.jpg"/>
          <p:cNvPicPr>
            <a:picLocks noChangeAspect="1"/>
          </p:cNvPicPr>
          <p:nvPr/>
        </p:nvPicPr>
        <p:blipFill>
          <a:blip r:embed="rId3"/>
          <a:srcRect r="2301" b="34376"/>
          <a:stretch>
            <a:fillRect/>
          </a:stretch>
        </p:blipFill>
        <p:spPr>
          <a:xfrm>
            <a:off x="2154724" y="1957189"/>
            <a:ext cx="7804087" cy="4844409"/>
          </a:xfrm>
          <a:prstGeom prst="rect">
            <a:avLst/>
          </a:prstGeom>
        </p:spPr>
      </p:pic>
    </p:spTree>
    <p:extLst>
      <p:ext uri="{BB962C8B-B14F-4D97-AF65-F5344CB8AC3E}">
        <p14:creationId xmlns="" xmlns:p14="http://schemas.microsoft.com/office/powerpoint/2010/main" val="2165552293"/>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4"/>
          <p:cNvSpPr/>
          <p:nvPr/>
        </p:nvSpPr>
        <p:spPr>
          <a:xfrm>
            <a:off x="0" y="5568777"/>
            <a:ext cx="12192000" cy="1289223"/>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pic>
        <p:nvPicPr>
          <p:cNvPr id="119" name="Content Placeholder 4" descr="Content Placeholder 4"/>
          <p:cNvPicPr>
            <a:picLocks noChangeAspect="1"/>
          </p:cNvPicPr>
          <p:nvPr/>
        </p:nvPicPr>
        <p:blipFill>
          <a:blip r:embed="rId3"/>
          <a:stretch>
            <a:fillRect/>
          </a:stretch>
        </p:blipFill>
        <p:spPr>
          <a:xfrm>
            <a:off x="9126101" y="5722647"/>
            <a:ext cx="2899719" cy="1049825"/>
          </a:xfrm>
          <a:prstGeom prst="rect">
            <a:avLst/>
          </a:prstGeom>
          <a:ln w="12700">
            <a:miter lim="400000"/>
          </a:ln>
        </p:spPr>
      </p:pic>
      <p:sp>
        <p:nvSpPr>
          <p:cNvPr id="2" name="Title 1">
            <a:extLst>
              <a:ext uri="{FF2B5EF4-FFF2-40B4-BE49-F238E27FC236}">
                <a16:creationId xmlns:a16="http://schemas.microsoft.com/office/drawing/2014/main" xmlns="" id="{811A6D58-145B-4B13-9636-1DA6CABF0B08}"/>
              </a:ext>
            </a:extLst>
          </p:cNvPr>
          <p:cNvSpPr>
            <a:spLocks noGrp="1"/>
          </p:cNvSpPr>
          <p:nvPr>
            <p:ph type="title"/>
          </p:nvPr>
        </p:nvSpPr>
        <p:spPr>
          <a:xfrm>
            <a:off x="407963" y="156233"/>
            <a:ext cx="11361639" cy="903544"/>
          </a:xfrm>
        </p:spPr>
        <p:txBody>
          <a:bodyPr>
            <a:noAutofit/>
          </a:bodyPr>
          <a:lstStyle/>
          <a:p>
            <a:r>
              <a:rPr lang="en-GB" sz="2400" b="1" dirty="0"/>
              <a:t>SI LEKKI, LAGOS NIGERIA IN PARTNERSHIP WITH THREE OTHER FOUNDATIONS DOMESTICATE THE PRIORITY THEME OF THE UNCSW65 IN NIGERIA. SDGS COVERED ARE POVERTY, QUALITY EDUCATION</a:t>
            </a:r>
            <a:endParaRPr lang="en-US" sz="2400" b="1" dirty="0"/>
          </a:p>
        </p:txBody>
      </p:sp>
      <p:sp>
        <p:nvSpPr>
          <p:cNvPr id="3" name="Text Placeholder 2">
            <a:extLst>
              <a:ext uri="{FF2B5EF4-FFF2-40B4-BE49-F238E27FC236}">
                <a16:creationId xmlns:a16="http://schemas.microsoft.com/office/drawing/2014/main" xmlns="" id="{7F80CA28-7F6A-43A5-A65B-B8A74531A8B6}"/>
              </a:ext>
            </a:extLst>
          </p:cNvPr>
          <p:cNvSpPr>
            <a:spLocks noGrp="1"/>
          </p:cNvSpPr>
          <p:nvPr>
            <p:ph type="body" sz="half" idx="1"/>
          </p:nvPr>
        </p:nvSpPr>
        <p:spPr>
          <a:xfrm>
            <a:off x="6867402" y="1170228"/>
            <a:ext cx="4902200" cy="745666"/>
          </a:xfrm>
        </p:spPr>
        <p:txBody>
          <a:bodyPr>
            <a:normAutofit fontScale="92500" lnSpcReduction="20000"/>
          </a:bodyPr>
          <a:lstStyle/>
          <a:p>
            <a:pPr marL="0" indent="0">
              <a:buNone/>
            </a:pPr>
            <a:r>
              <a:rPr lang="en-GB" sz="2000" dirty="0"/>
              <a:t>The Programme also offered a platform for the girls to develop self esteem and establish leadership qualities.</a:t>
            </a:r>
            <a:endParaRPr lang="en-US" sz="2000" dirty="0"/>
          </a:p>
          <a:p>
            <a:pPr marL="0" indent="0">
              <a:buNone/>
            </a:pPr>
            <a:endParaRPr lang="en-US" dirty="0"/>
          </a:p>
        </p:txBody>
      </p:sp>
      <p:sp>
        <p:nvSpPr>
          <p:cNvPr id="4" name="Text Placeholder 3">
            <a:extLst>
              <a:ext uri="{FF2B5EF4-FFF2-40B4-BE49-F238E27FC236}">
                <a16:creationId xmlns:a16="http://schemas.microsoft.com/office/drawing/2014/main" xmlns="" id="{BA11BF3D-D392-4EB6-805F-C96EDA37B9B9}"/>
              </a:ext>
            </a:extLst>
          </p:cNvPr>
          <p:cNvSpPr>
            <a:spLocks noGrp="1"/>
          </p:cNvSpPr>
          <p:nvPr>
            <p:ph type="body" sz="quarter" idx="4294967295"/>
          </p:nvPr>
        </p:nvSpPr>
        <p:spPr>
          <a:xfrm>
            <a:off x="166181" y="1170228"/>
            <a:ext cx="5340666" cy="866156"/>
          </a:xfrm>
          <a:prstGeom prst="rect">
            <a:avLst/>
          </a:prstGeom>
        </p:spPr>
        <p:txBody>
          <a:bodyPr>
            <a:normAutofit fontScale="92500"/>
          </a:bodyPr>
          <a:lstStyle/>
          <a:p>
            <a:pPr marL="0" indent="0">
              <a:buNone/>
            </a:pPr>
            <a:r>
              <a:rPr lang="en-GB" sz="1800" dirty="0"/>
              <a:t>Distribution of sanitary pads to over 201 girls in public schools. </a:t>
            </a:r>
            <a:r>
              <a:rPr lang="en-US" sz="1800" dirty="0"/>
              <a:t>The intent of this is to help them overcome the violence associated with bullying during menstruation</a:t>
            </a:r>
          </a:p>
        </p:txBody>
      </p:sp>
      <p:pic>
        <p:nvPicPr>
          <p:cNvPr id="7" name="Content Placeholder 7">
            <a:extLst>
              <a:ext uri="{FF2B5EF4-FFF2-40B4-BE49-F238E27FC236}">
                <a16:creationId xmlns:a16="http://schemas.microsoft.com/office/drawing/2014/main" xmlns="" id="{07AD398C-BBFA-4029-80A6-4F1F327EF9C4}"/>
              </a:ext>
            </a:extLst>
          </p:cNvPr>
          <p:cNvPicPr>
            <a:picLocks noGrp="1" noChangeAspect="1"/>
          </p:cNvPicPr>
          <p:nvPr>
            <p:ph sz="quarter" idx="4294967295"/>
          </p:nvPr>
        </p:nvPicPr>
        <p:blipFill>
          <a:blip r:embed="rId4"/>
          <a:stretch>
            <a:fillRect/>
          </a:stretch>
        </p:blipFill>
        <p:spPr>
          <a:xfrm>
            <a:off x="7123620" y="2036384"/>
            <a:ext cx="4902200" cy="3455458"/>
          </a:xfrm>
          <a:prstGeom prst="rect">
            <a:avLst/>
          </a:prstGeom>
        </p:spPr>
      </p:pic>
      <p:pic>
        <p:nvPicPr>
          <p:cNvPr id="8" name="Content Placeholder 6">
            <a:extLst>
              <a:ext uri="{FF2B5EF4-FFF2-40B4-BE49-F238E27FC236}">
                <a16:creationId xmlns:a16="http://schemas.microsoft.com/office/drawing/2014/main" xmlns="" id="{F50E3E23-3922-496A-A79C-95A3EFFF188C}"/>
              </a:ext>
            </a:extLst>
          </p:cNvPr>
          <p:cNvPicPr>
            <a:picLocks noGrp="1" noChangeAspect="1"/>
          </p:cNvPicPr>
          <p:nvPr>
            <p:ph sz="half" idx="2"/>
          </p:nvPr>
        </p:nvPicPr>
        <p:blipFill>
          <a:blip r:embed="rId5"/>
          <a:stretch>
            <a:fillRect/>
          </a:stretch>
        </p:blipFill>
        <p:spPr>
          <a:xfrm>
            <a:off x="349060" y="2146835"/>
            <a:ext cx="5157787" cy="3438524"/>
          </a:xfrm>
          <a:prstGeom prst="rect">
            <a:avLst/>
          </a:prstGeom>
        </p:spPr>
      </p:pic>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4"/>
          <p:cNvSpPr/>
          <p:nvPr/>
        </p:nvSpPr>
        <p:spPr>
          <a:xfrm>
            <a:off x="0" y="5568777"/>
            <a:ext cx="12192000" cy="1289223"/>
          </a:xfrm>
          <a:prstGeom prst="rect">
            <a:avLst/>
          </a:prstGeom>
          <a:solidFill>
            <a:srgbClr val="FFD02E"/>
          </a:solidFill>
          <a:ln w="12700">
            <a:miter lim="400000"/>
          </a:ln>
        </p:spPr>
        <p:txBody>
          <a:bodyPr lIns="45719" rIns="45719" anchor="ctr"/>
          <a:lstStyle/>
          <a:p>
            <a:pPr algn="ctr">
              <a:defRPr>
                <a:solidFill>
                  <a:srgbClr val="FFFFFF"/>
                </a:solidFill>
              </a:defRPr>
            </a:pPr>
            <a:endParaRPr/>
          </a:p>
        </p:txBody>
      </p:sp>
      <p:pic>
        <p:nvPicPr>
          <p:cNvPr id="124" name="Content Placeholder 5" descr="Content Placeholder 5"/>
          <p:cNvPicPr>
            <a:picLocks noChangeAspect="1"/>
          </p:cNvPicPr>
          <p:nvPr/>
        </p:nvPicPr>
        <p:blipFill>
          <a:blip r:embed="rId3"/>
          <a:stretch>
            <a:fillRect/>
          </a:stretch>
        </p:blipFill>
        <p:spPr>
          <a:xfrm>
            <a:off x="9127524" y="5721219"/>
            <a:ext cx="2899719" cy="1036211"/>
          </a:xfrm>
          <a:prstGeom prst="rect">
            <a:avLst/>
          </a:prstGeom>
          <a:ln w="12700">
            <a:miter lim="400000"/>
          </a:ln>
        </p:spPr>
      </p:pic>
      <p:sp>
        <p:nvSpPr>
          <p:cNvPr id="125" name="Straight Connector 9"/>
          <p:cNvSpPr/>
          <p:nvPr/>
        </p:nvSpPr>
        <p:spPr>
          <a:xfrm>
            <a:off x="10371908" y="5860869"/>
            <a:ext cx="1" cy="748938"/>
          </a:xfrm>
          <a:prstGeom prst="line">
            <a:avLst/>
          </a:prstGeom>
          <a:ln w="19050">
            <a:solidFill>
              <a:schemeClr val="accent3"/>
            </a:solidFill>
            <a:miter/>
          </a:ln>
        </p:spPr>
        <p:txBody>
          <a:bodyPr lIns="45719" rIns="45719"/>
          <a:lstStyle/>
          <a:p>
            <a:endParaRPr/>
          </a:p>
        </p:txBody>
      </p:sp>
      <p:sp>
        <p:nvSpPr>
          <p:cNvPr id="2" name="Title 1">
            <a:extLst>
              <a:ext uri="{FF2B5EF4-FFF2-40B4-BE49-F238E27FC236}">
                <a16:creationId xmlns:a16="http://schemas.microsoft.com/office/drawing/2014/main" xmlns="" id="{1A082544-CDF1-4B4C-A486-A815C0F836F0}"/>
              </a:ext>
            </a:extLst>
          </p:cNvPr>
          <p:cNvSpPr>
            <a:spLocks noGrp="1"/>
          </p:cNvSpPr>
          <p:nvPr>
            <p:ph type="title"/>
          </p:nvPr>
        </p:nvSpPr>
        <p:spPr>
          <a:xfrm>
            <a:off x="281355" y="100570"/>
            <a:ext cx="11910646" cy="1956830"/>
          </a:xfrm>
        </p:spPr>
        <p:txBody>
          <a:bodyPr>
            <a:noAutofit/>
          </a:bodyPr>
          <a:lstStyle/>
          <a:p>
            <a:r>
              <a:rPr lang="en-ZW" sz="1800" dirty="0"/>
              <a:t>SI. Harare club in Zimbabwe supports Rusike Orphanage in Epworth a high-density suburb in Harare.</a:t>
            </a:r>
            <a:br>
              <a:rPr lang="en-ZW" sz="1800" dirty="0"/>
            </a:br>
            <a:r>
              <a:rPr lang="en-ZW" sz="1800" dirty="0"/>
              <a:t>We have been working with this orphanage for two years.</a:t>
            </a:r>
            <a:br>
              <a:rPr lang="en-ZW" sz="1800" dirty="0"/>
            </a:br>
            <a:r>
              <a:rPr lang="en-ZW" sz="1800" dirty="0"/>
              <a:t>The orphanage looks after girls. The girls are equipped and empowered through skills training programs that focus on different areas of life. As shown in the pictures below, last year the girls were trained on how to make aprons and masks through a skills development social enterprise called </a:t>
            </a:r>
            <a:r>
              <a:rPr lang="en-ZW" sz="1800" dirty="0" err="1"/>
              <a:t>Chengetedza</a:t>
            </a:r>
            <a:r>
              <a:rPr lang="en-ZW" sz="1800" dirty="0"/>
              <a:t>. The orphanage has embraced this sewing project and are now earning an income through selling these masks in this COVID-19 pandemic  to the community they live in. This covers SDG 8 and 9</a:t>
            </a:r>
            <a:br>
              <a:rPr lang="en-ZW" sz="1800" dirty="0"/>
            </a:br>
            <a:r>
              <a:rPr lang="en-ZW" sz="1800" b="1" dirty="0"/>
              <a:t>The girls showcasing their work.</a:t>
            </a:r>
            <a:endParaRPr lang="en-US" sz="1800" dirty="0"/>
          </a:p>
        </p:txBody>
      </p:sp>
      <p:pic>
        <p:nvPicPr>
          <p:cNvPr id="8" name="Picture 7">
            <a:extLst>
              <a:ext uri="{FF2B5EF4-FFF2-40B4-BE49-F238E27FC236}">
                <a16:creationId xmlns:a16="http://schemas.microsoft.com/office/drawing/2014/main" xmlns="" id="{C8B2074B-1FF8-4869-91B9-9663D41087E3}"/>
              </a:ext>
            </a:extLst>
          </p:cNvPr>
          <p:cNvPicPr>
            <a:picLocks noChangeAspect="1"/>
          </p:cNvPicPr>
          <p:nvPr/>
        </p:nvPicPr>
        <p:blipFill>
          <a:blip r:embed="rId4"/>
          <a:stretch>
            <a:fillRect/>
          </a:stretch>
        </p:blipFill>
        <p:spPr>
          <a:xfrm>
            <a:off x="7726431" y="2057228"/>
            <a:ext cx="4146724" cy="4648201"/>
          </a:xfrm>
          <a:prstGeom prst="rect">
            <a:avLst/>
          </a:prstGeom>
        </p:spPr>
      </p:pic>
      <p:pic>
        <p:nvPicPr>
          <p:cNvPr id="9" name="Content Placeholder 3">
            <a:extLst>
              <a:ext uri="{FF2B5EF4-FFF2-40B4-BE49-F238E27FC236}">
                <a16:creationId xmlns:a16="http://schemas.microsoft.com/office/drawing/2014/main" xmlns="" id="{703C7DF1-7459-4F58-AAA6-66655AADFA04}"/>
              </a:ext>
            </a:extLst>
          </p:cNvPr>
          <p:cNvPicPr>
            <a:picLocks noGrp="1" noChangeAspect="1"/>
          </p:cNvPicPr>
          <p:nvPr>
            <p:ph idx="1"/>
          </p:nvPr>
        </p:nvPicPr>
        <p:blipFill>
          <a:blip r:embed="rId5"/>
          <a:stretch>
            <a:fillRect/>
          </a:stretch>
        </p:blipFill>
        <p:spPr>
          <a:xfrm>
            <a:off x="4652662" y="2410075"/>
            <a:ext cx="2946400" cy="4081463"/>
          </a:xfrm>
          <a:prstGeom prst="rect">
            <a:avLst/>
          </a:prstGeom>
        </p:spPr>
      </p:pic>
      <p:pic>
        <p:nvPicPr>
          <p:cNvPr id="10" name="Picture 9">
            <a:extLst>
              <a:ext uri="{FF2B5EF4-FFF2-40B4-BE49-F238E27FC236}">
                <a16:creationId xmlns:a16="http://schemas.microsoft.com/office/drawing/2014/main" xmlns="" id="{84B57E0E-2840-46C3-8430-DC2D182A239D}"/>
              </a:ext>
            </a:extLst>
          </p:cNvPr>
          <p:cNvPicPr>
            <a:picLocks noChangeAspect="1"/>
          </p:cNvPicPr>
          <p:nvPr/>
        </p:nvPicPr>
        <p:blipFill>
          <a:blip r:embed="rId6"/>
          <a:stretch>
            <a:fillRect/>
          </a:stretch>
        </p:blipFill>
        <p:spPr>
          <a:xfrm>
            <a:off x="59381" y="2291807"/>
            <a:ext cx="4533900" cy="4318000"/>
          </a:xfrm>
          <a:prstGeom prst="rect">
            <a:avLst/>
          </a:prstGeom>
        </p:spPr>
      </p:pic>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4"/>
          <p:cNvSpPr/>
          <p:nvPr/>
        </p:nvSpPr>
        <p:spPr>
          <a:xfrm>
            <a:off x="0" y="5568777"/>
            <a:ext cx="12192000" cy="1289223"/>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pic>
        <p:nvPicPr>
          <p:cNvPr id="130" name="Content Placeholder 4" descr="Content Placeholder 4"/>
          <p:cNvPicPr>
            <a:picLocks noChangeAspect="1"/>
          </p:cNvPicPr>
          <p:nvPr/>
        </p:nvPicPr>
        <p:blipFill>
          <a:blip r:embed="rId3"/>
          <a:stretch>
            <a:fillRect/>
          </a:stretch>
        </p:blipFill>
        <p:spPr>
          <a:xfrm>
            <a:off x="9126101" y="5722647"/>
            <a:ext cx="2899719" cy="1049825"/>
          </a:xfrm>
          <a:prstGeom prst="rect">
            <a:avLst/>
          </a:prstGeom>
          <a:ln w="12700">
            <a:miter lim="400000"/>
          </a:ln>
        </p:spPr>
      </p:pic>
      <p:sp>
        <p:nvSpPr>
          <p:cNvPr id="2" name="Title 1">
            <a:extLst>
              <a:ext uri="{FF2B5EF4-FFF2-40B4-BE49-F238E27FC236}">
                <a16:creationId xmlns:a16="http://schemas.microsoft.com/office/drawing/2014/main" xmlns="" id="{1A0D6175-174A-4176-960C-0D02B77B530C}"/>
              </a:ext>
            </a:extLst>
          </p:cNvPr>
          <p:cNvSpPr>
            <a:spLocks noGrp="1"/>
          </p:cNvSpPr>
          <p:nvPr>
            <p:ph type="title"/>
          </p:nvPr>
        </p:nvSpPr>
        <p:spPr>
          <a:xfrm>
            <a:off x="450166" y="85527"/>
            <a:ext cx="11548358" cy="1059061"/>
          </a:xfrm>
        </p:spPr>
        <p:txBody>
          <a:bodyPr>
            <a:noAutofit/>
          </a:bodyPr>
          <a:lstStyle/>
          <a:p>
            <a:r>
              <a:rPr lang="en-GB" sz="2400" dirty="0"/>
              <a:t>Skill acquisition and entrepreneurship programme for girls in this transit camp. These are girls who ran away from home or were deceived into greener pastures. This project is unique under SDG 1, 2 and 8.</a:t>
            </a:r>
            <a:endParaRPr lang="en-US" sz="2400" dirty="0"/>
          </a:p>
        </p:txBody>
      </p:sp>
      <p:sp>
        <p:nvSpPr>
          <p:cNvPr id="4" name="Text Placeholder 3">
            <a:extLst>
              <a:ext uri="{FF2B5EF4-FFF2-40B4-BE49-F238E27FC236}">
                <a16:creationId xmlns:a16="http://schemas.microsoft.com/office/drawing/2014/main" xmlns="" id="{9AAE5F24-488A-4C5E-B0A7-CB8D2BCC2B20}"/>
              </a:ext>
            </a:extLst>
          </p:cNvPr>
          <p:cNvSpPr>
            <a:spLocks noGrp="1"/>
          </p:cNvSpPr>
          <p:nvPr>
            <p:ph type="body" sz="quarter" idx="4294967295"/>
          </p:nvPr>
        </p:nvSpPr>
        <p:spPr>
          <a:xfrm>
            <a:off x="839787" y="2057400"/>
            <a:ext cx="3932238" cy="3811588"/>
          </a:xfrm>
          <a:prstGeom prst="rect">
            <a:avLst/>
          </a:prstGeom>
        </p:spPr>
        <p:txBody>
          <a:bodyPr/>
          <a:lstStyle/>
          <a:p>
            <a:endParaRPr lang="en-US" dirty="0"/>
          </a:p>
        </p:txBody>
      </p:sp>
      <p:pic>
        <p:nvPicPr>
          <p:cNvPr id="7" name="Picture 6">
            <a:extLst>
              <a:ext uri="{FF2B5EF4-FFF2-40B4-BE49-F238E27FC236}">
                <a16:creationId xmlns:a16="http://schemas.microsoft.com/office/drawing/2014/main" xmlns="" id="{4CBEE2F7-A512-421A-980D-7F20C31C89EA}"/>
              </a:ext>
            </a:extLst>
          </p:cNvPr>
          <p:cNvPicPr>
            <a:picLocks noChangeAspect="1"/>
          </p:cNvPicPr>
          <p:nvPr/>
        </p:nvPicPr>
        <p:blipFill>
          <a:blip r:embed="rId4"/>
          <a:stretch>
            <a:fillRect/>
          </a:stretch>
        </p:blipFill>
        <p:spPr>
          <a:xfrm>
            <a:off x="8332213" y="912812"/>
            <a:ext cx="3841949" cy="5032376"/>
          </a:xfrm>
          <a:prstGeom prst="rect">
            <a:avLst/>
          </a:prstGeom>
        </p:spPr>
      </p:pic>
      <p:pic>
        <p:nvPicPr>
          <p:cNvPr id="8" name="Content Placeholder 3">
            <a:extLst>
              <a:ext uri="{FF2B5EF4-FFF2-40B4-BE49-F238E27FC236}">
                <a16:creationId xmlns:a16="http://schemas.microsoft.com/office/drawing/2014/main" xmlns="" id="{C50C669B-2385-4449-90CE-B6E1886E82E7}"/>
              </a:ext>
            </a:extLst>
          </p:cNvPr>
          <p:cNvPicPr>
            <a:picLocks noGrp="1" noChangeAspect="1"/>
          </p:cNvPicPr>
          <p:nvPr>
            <p:ph idx="1"/>
          </p:nvPr>
        </p:nvPicPr>
        <p:blipFill>
          <a:blip r:embed="rId5"/>
          <a:stretch>
            <a:fillRect/>
          </a:stretch>
        </p:blipFill>
        <p:spPr>
          <a:xfrm>
            <a:off x="4920368" y="1637420"/>
            <a:ext cx="3263503" cy="4351338"/>
          </a:xfrm>
          <a:prstGeom prst="rect">
            <a:avLst/>
          </a:prstGeom>
        </p:spPr>
      </p:pic>
      <p:pic>
        <p:nvPicPr>
          <p:cNvPr id="9" name="Picture 8">
            <a:extLst>
              <a:ext uri="{FF2B5EF4-FFF2-40B4-BE49-F238E27FC236}">
                <a16:creationId xmlns:a16="http://schemas.microsoft.com/office/drawing/2014/main" xmlns="" id="{CB91F9BA-106D-4155-B780-75292B34B304}"/>
              </a:ext>
            </a:extLst>
          </p:cNvPr>
          <p:cNvPicPr>
            <a:picLocks noChangeAspect="1"/>
          </p:cNvPicPr>
          <p:nvPr/>
        </p:nvPicPr>
        <p:blipFill>
          <a:blip r:embed="rId6"/>
          <a:stretch>
            <a:fillRect/>
          </a:stretch>
        </p:blipFill>
        <p:spPr>
          <a:xfrm>
            <a:off x="193477" y="1368425"/>
            <a:ext cx="4578548" cy="5032375"/>
          </a:xfrm>
          <a:prstGeom prst="rect">
            <a:avLst/>
          </a:prstGeom>
        </p:spPr>
      </p:pic>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alpha val="91000"/>
          </a:schemeClr>
        </a:solidFill>
        <a:effectLst/>
      </p:bgPr>
    </p:bg>
    <p:spTree>
      <p:nvGrpSpPr>
        <p:cNvPr id="1" name=""/>
        <p:cNvGrpSpPr/>
        <p:nvPr/>
      </p:nvGrpSpPr>
      <p:grpSpPr>
        <a:xfrm>
          <a:off x="0" y="0"/>
          <a:ext cx="0" cy="0"/>
          <a:chOff x="0" y="0"/>
          <a:chExt cx="0" cy="0"/>
        </a:xfrm>
      </p:grpSpPr>
      <p:pic>
        <p:nvPicPr>
          <p:cNvPr id="134" name="Content Placeholder 4" descr="Content Placeholder 4"/>
          <p:cNvPicPr>
            <a:picLocks noChangeAspect="1"/>
          </p:cNvPicPr>
          <p:nvPr/>
        </p:nvPicPr>
        <p:blipFill>
          <a:blip r:embed="rId3"/>
          <a:stretch>
            <a:fillRect/>
          </a:stretch>
        </p:blipFill>
        <p:spPr>
          <a:xfrm>
            <a:off x="1601231" y="1801697"/>
            <a:ext cx="8989538" cy="3254605"/>
          </a:xfrm>
          <a:prstGeom prst="rect">
            <a:avLst/>
          </a:prstGeom>
          <a:ln w="12700">
            <a:miter lim="400000"/>
          </a:ln>
        </p:spPr>
      </p:pic>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2" name="Rectangle 114">
            <a:extLst>
              <a:ext uri="{FF2B5EF4-FFF2-40B4-BE49-F238E27FC236}">
                <a16:creationId xmlns:a16="http://schemas.microsoft.com/office/drawing/2014/main" xmlns="" id="{B9D7E975-9161-4F2D-AC53-69E1912F6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smiling for the camera&#10;&#10;Description automatically generated with low confidence">
            <a:extLst>
              <a:ext uri="{FF2B5EF4-FFF2-40B4-BE49-F238E27FC236}">
                <a16:creationId xmlns:a16="http://schemas.microsoft.com/office/drawing/2014/main" xmlns="" id="{21E00783-BE59-4FF5-8823-AC2A6657FDC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3308" y="623275"/>
            <a:ext cx="1889185" cy="2644859"/>
          </a:xfrm>
          <a:prstGeom prst="rect">
            <a:avLst/>
          </a:prstGeom>
        </p:spPr>
      </p:pic>
      <p:pic>
        <p:nvPicPr>
          <p:cNvPr id="25" name="Picture 24" descr="Text&#10;&#10;Description automatically generated">
            <a:extLst>
              <a:ext uri="{FF2B5EF4-FFF2-40B4-BE49-F238E27FC236}">
                <a16:creationId xmlns:a16="http://schemas.microsoft.com/office/drawing/2014/main" xmlns="" id="{DB6F5F7D-6C7D-4E2D-B2FA-C79BAFBCA6B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1676" y="3901937"/>
            <a:ext cx="5298894" cy="2013579"/>
          </a:xfrm>
          <a:prstGeom prst="rect">
            <a:avLst/>
          </a:prstGeom>
        </p:spPr>
      </p:pic>
      <p:sp>
        <p:nvSpPr>
          <p:cNvPr id="153" name="Right Triangle 116">
            <a:extLst>
              <a:ext uri="{FF2B5EF4-FFF2-40B4-BE49-F238E27FC236}">
                <a16:creationId xmlns:a16="http://schemas.microsoft.com/office/drawing/2014/main" xmlns=""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18">
            <a:extLst>
              <a:ext uri="{FF2B5EF4-FFF2-40B4-BE49-F238E27FC236}">
                <a16:creationId xmlns:a16="http://schemas.microsoft.com/office/drawing/2014/main" xmlns="" id="{463E6235-1649-4B47-9862-4026FC473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xmlns="" id="{AEA57A5E-169A-4CFF-BE1C-A7F5DFAFF1F1}"/>
              </a:ext>
            </a:extLst>
          </p:cNvPr>
          <p:cNvSpPr txBox="1"/>
          <p:nvPr/>
        </p:nvSpPr>
        <p:spPr>
          <a:xfrm>
            <a:off x="6889833" y="1056640"/>
            <a:ext cx="4360324" cy="349439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500" b="1" cap="none" spc="50">
                <a:ln w="0"/>
                <a:effectLst>
                  <a:innerShdw blurRad="63500" dist="50800" dir="13500000">
                    <a:srgbClr val="000000">
                      <a:alpha val="50000"/>
                    </a:srgbClr>
                  </a:innerShdw>
                </a:effectLst>
                <a:latin typeface="+mj-lt"/>
                <a:ea typeface="+mj-ea"/>
                <a:cs typeface="+mj-cs"/>
              </a:rPr>
              <a:t>Soroptimist International </a:t>
            </a:r>
          </a:p>
          <a:p>
            <a:pPr>
              <a:lnSpc>
                <a:spcPct val="90000"/>
              </a:lnSpc>
              <a:spcBef>
                <a:spcPct val="0"/>
              </a:spcBef>
              <a:spcAft>
                <a:spcPts val="600"/>
              </a:spcAft>
            </a:pPr>
            <a:r>
              <a:rPr lang="en-US" sz="4500" b="1" cap="none" spc="50">
                <a:ln w="0"/>
                <a:effectLst>
                  <a:innerShdw blurRad="63500" dist="50800" dir="13500000">
                    <a:srgbClr val="000000">
                      <a:alpha val="50000"/>
                    </a:srgbClr>
                  </a:innerShdw>
                </a:effectLst>
                <a:latin typeface="+mj-lt"/>
                <a:ea typeface="+mj-ea"/>
                <a:cs typeface="+mj-cs"/>
              </a:rPr>
              <a:t>Preparing Women and Girls to Lead</a:t>
            </a:r>
          </a:p>
        </p:txBody>
      </p:sp>
      <p:pic>
        <p:nvPicPr>
          <p:cNvPr id="5" name="Picture 4" descr="Chart&#10;&#10;Description automatically generated with medium confidence">
            <a:extLst>
              <a:ext uri="{FF2B5EF4-FFF2-40B4-BE49-F238E27FC236}">
                <a16:creationId xmlns:a16="http://schemas.microsoft.com/office/drawing/2014/main" xmlns="" id="{DF4C5D30-4F8D-4B57-BFA6-A16DA2EE353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15857" y="956148"/>
            <a:ext cx="2504714" cy="1992166"/>
          </a:xfrm>
          <a:prstGeom prst="rect">
            <a:avLst/>
          </a:prstGeom>
        </p:spPr>
      </p:pic>
    </p:spTree>
    <p:extLst>
      <p:ext uri="{BB962C8B-B14F-4D97-AF65-F5344CB8AC3E}">
        <p14:creationId xmlns:p14="http://schemas.microsoft.com/office/powerpoint/2010/main" xmlns="" val="2235512784"/>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B9D7E975-9161-4F2D-AC53-69E1912F6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4">
            <a:extLst>
              <a:ext uri="{FF2B5EF4-FFF2-40B4-BE49-F238E27FC236}">
                <a16:creationId xmlns:a16="http://schemas.microsoft.com/office/drawing/2014/main" xmlns=""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43B12E5-E7ED-455D-8568-5714DDDEE32C}"/>
              </a:ext>
            </a:extLst>
          </p:cNvPr>
          <p:cNvSpPr>
            <a:spLocks noGrp="1"/>
          </p:cNvSpPr>
          <p:nvPr>
            <p:ph type="ctrTitle"/>
          </p:nvPr>
        </p:nvSpPr>
        <p:spPr>
          <a:xfrm>
            <a:off x="6588750" y="2698595"/>
            <a:ext cx="4360324" cy="4003286"/>
          </a:xfrm>
        </p:spPr>
        <p:txBody>
          <a:bodyPr vert="horz" lIns="91440" tIns="45720" rIns="91440" bIns="45720" rtlCol="0" anchor="b">
            <a:normAutofit fontScale="90000"/>
          </a:bodyPr>
          <a:lstStyle/>
          <a:p>
            <a:pPr algn="l"/>
            <a:r>
              <a:rPr lang="en-US" sz="3200" kern="1200" dirty="0"/>
              <a:t/>
            </a:r>
            <a:br>
              <a:rPr lang="en-US" sz="3200" kern="1200" dirty="0"/>
            </a:br>
            <a:r>
              <a:rPr lang="en-US" sz="3200" dirty="0"/>
              <a:t/>
            </a:r>
            <a:br>
              <a:rPr lang="en-US" sz="3200" dirty="0"/>
            </a:br>
            <a:r>
              <a:rPr lang="en-US" sz="3200" dirty="0"/>
              <a:t/>
            </a:r>
            <a:br>
              <a:rPr lang="en-US" sz="3200" dirty="0"/>
            </a:br>
            <a:r>
              <a:rPr lang="en-US" sz="3200" dirty="0"/>
              <a:t/>
            </a:r>
            <a:br>
              <a:rPr lang="en-US" sz="3200" dirty="0"/>
            </a:br>
            <a:r>
              <a:rPr lang="en-US" sz="3200" kern="1200" dirty="0"/>
              <a:t>From “Local to Global”</a:t>
            </a:r>
            <a:br>
              <a:rPr lang="en-US" sz="3200" kern="1200" dirty="0"/>
            </a:br>
            <a:r>
              <a:rPr lang="en-US" sz="3200" dirty="0"/>
              <a:t>to ensure the voices of women &amp; girls are heard.</a:t>
            </a:r>
            <a:br>
              <a:rPr lang="en-US" sz="3200" dirty="0"/>
            </a:br>
            <a:r>
              <a:rPr lang="en-US" sz="3200" dirty="0"/>
              <a:t/>
            </a:r>
            <a:br>
              <a:rPr lang="en-US" sz="3200" dirty="0"/>
            </a:br>
            <a:r>
              <a:rPr lang="en-US" sz="3200" dirty="0"/>
              <a:t>Advocating for human rights and gender equality is at the heart of our work.</a:t>
            </a:r>
            <a:br>
              <a:rPr lang="en-US" sz="3200" dirty="0"/>
            </a:br>
            <a:r>
              <a:rPr lang="en-US" sz="2300" kern="1200" dirty="0">
                <a:latin typeface="+mj-lt"/>
                <a:ea typeface="+mj-ea"/>
                <a:cs typeface="+mj-cs"/>
              </a:rPr>
              <a:t/>
            </a:r>
            <a:br>
              <a:rPr lang="en-US" sz="2300" kern="1200" dirty="0">
                <a:latin typeface="+mj-lt"/>
                <a:ea typeface="+mj-ea"/>
                <a:cs typeface="+mj-cs"/>
              </a:rPr>
            </a:br>
            <a:r>
              <a:rPr lang="en-US" sz="2300" kern="1200" dirty="0">
                <a:latin typeface="+mj-lt"/>
                <a:ea typeface="+mj-ea"/>
                <a:cs typeface="+mj-cs"/>
              </a:rPr>
              <a:t/>
            </a:r>
            <a:br>
              <a:rPr lang="en-US" sz="2300" kern="1200" dirty="0">
                <a:latin typeface="+mj-lt"/>
                <a:ea typeface="+mj-ea"/>
                <a:cs typeface="+mj-cs"/>
              </a:rPr>
            </a:br>
            <a:r>
              <a:rPr lang="en-US" sz="2300" kern="1200" dirty="0">
                <a:latin typeface="+mj-lt"/>
                <a:ea typeface="+mj-ea"/>
                <a:cs typeface="+mj-cs"/>
              </a:rPr>
              <a:t/>
            </a:r>
            <a:br>
              <a:rPr lang="en-US" sz="2300" kern="1200" dirty="0">
                <a:latin typeface="+mj-lt"/>
                <a:ea typeface="+mj-ea"/>
                <a:cs typeface="+mj-cs"/>
              </a:rPr>
            </a:br>
            <a:r>
              <a:rPr lang="en-US" sz="2300" kern="1200" dirty="0">
                <a:latin typeface="+mj-lt"/>
                <a:ea typeface="+mj-ea"/>
                <a:cs typeface="+mj-cs"/>
              </a:rPr>
              <a:t/>
            </a:r>
            <a:br>
              <a:rPr lang="en-US" sz="2300" kern="1200" dirty="0">
                <a:latin typeface="+mj-lt"/>
                <a:ea typeface="+mj-ea"/>
                <a:cs typeface="+mj-cs"/>
              </a:rPr>
            </a:br>
            <a:r>
              <a:rPr lang="en-US" sz="2300" kern="1200" dirty="0">
                <a:latin typeface="+mj-lt"/>
                <a:ea typeface="+mj-ea"/>
                <a:cs typeface="+mj-cs"/>
              </a:rPr>
              <a:t/>
            </a:r>
            <a:br>
              <a:rPr lang="en-US" sz="2300" kern="1200" dirty="0">
                <a:latin typeface="+mj-lt"/>
                <a:ea typeface="+mj-ea"/>
                <a:cs typeface="+mj-cs"/>
              </a:rPr>
            </a:br>
            <a:r>
              <a:rPr lang="en-US" sz="2300" kern="1200" dirty="0">
                <a:latin typeface="+mj-lt"/>
                <a:ea typeface="+mj-ea"/>
                <a:cs typeface="+mj-cs"/>
              </a:rPr>
              <a:t/>
            </a:r>
            <a:br>
              <a:rPr lang="en-US" sz="2300" kern="1200" dirty="0">
                <a:latin typeface="+mj-lt"/>
                <a:ea typeface="+mj-ea"/>
                <a:cs typeface="+mj-cs"/>
              </a:rPr>
            </a:br>
            <a:endParaRPr lang="en-US" sz="2300" kern="1200" dirty="0">
              <a:latin typeface="+mj-lt"/>
              <a:ea typeface="+mj-ea"/>
              <a:cs typeface="+mj-cs"/>
            </a:endParaRPr>
          </a:p>
        </p:txBody>
      </p:sp>
      <p:pic>
        <p:nvPicPr>
          <p:cNvPr id="4" name="Picture 3">
            <a:extLst>
              <a:ext uri="{FF2B5EF4-FFF2-40B4-BE49-F238E27FC236}">
                <a16:creationId xmlns:a16="http://schemas.microsoft.com/office/drawing/2014/main" xmlns="" id="{45AA4DB2-0AD4-4BA2-9920-6B28920E94FA}"/>
              </a:ext>
            </a:extLst>
          </p:cNvPr>
          <p:cNvPicPr>
            <a:picLocks noChangeAspect="1"/>
          </p:cNvPicPr>
          <p:nvPr/>
        </p:nvPicPr>
        <p:blipFill rotWithShape="1">
          <a:blip r:embed="rId3"/>
          <a:srcRect r="-2" b="3192"/>
          <a:stretch/>
        </p:blipFill>
        <p:spPr>
          <a:xfrm>
            <a:off x="621675" y="623275"/>
            <a:ext cx="5474323" cy="5607882"/>
          </a:xfrm>
          <a:prstGeom prst="rect">
            <a:avLst/>
          </a:prstGeom>
        </p:spPr>
      </p:pic>
      <p:sp>
        <p:nvSpPr>
          <p:cNvPr id="37" name="Rectangle 36">
            <a:extLst>
              <a:ext uri="{FF2B5EF4-FFF2-40B4-BE49-F238E27FC236}">
                <a16:creationId xmlns:a16="http://schemas.microsoft.com/office/drawing/2014/main" xmlns="" id="{463E6235-1649-4B47-9862-4026FC473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2913632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55"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Logo, company name&#10;&#10;Description automatically generated">
            <a:extLst>
              <a:ext uri="{FF2B5EF4-FFF2-40B4-BE49-F238E27FC236}">
                <a16:creationId xmlns:a16="http://schemas.microsoft.com/office/drawing/2014/main" xmlns="" id="{5482B0D9-04B3-4ECB-93F1-CDC45125D1B8}"/>
              </a:ext>
            </a:extLst>
          </p:cNvPr>
          <p:cNvPicPr>
            <a:picLocks noChangeAspect="1"/>
          </p:cNvPicPr>
          <p:nvPr/>
        </p:nvPicPr>
        <p:blipFill rotWithShape="1">
          <a:blip r:embed="rId4"/>
          <a:srcRect t="1587" r="2" b="1112"/>
          <a:stretch/>
        </p:blipFill>
        <p:spPr>
          <a:xfrm>
            <a:off x="395896" y="1914599"/>
            <a:ext cx="3819266" cy="3028801"/>
          </a:xfrm>
          <a:prstGeom prst="rect">
            <a:avLst/>
          </a:prstGeom>
        </p:spPr>
      </p:pic>
      <p:graphicFrame>
        <p:nvGraphicFramePr>
          <p:cNvPr id="33" name="TextBox 2">
            <a:extLst>
              <a:ext uri="{FF2B5EF4-FFF2-40B4-BE49-F238E27FC236}">
                <a16:creationId xmlns:a16="http://schemas.microsoft.com/office/drawing/2014/main" xmlns="" id="{058D6A16-F05D-48ED-A49D-9E4D29E08726}"/>
              </a:ext>
            </a:extLst>
          </p:cNvPr>
          <p:cNvGraphicFramePr/>
          <p:nvPr>
            <p:extLst>
              <p:ext uri="{D42A27DB-BD31-4B8C-83A1-F6EECF244321}">
                <p14:modId xmlns:p14="http://schemas.microsoft.com/office/powerpoint/2010/main" xmlns="" val="2192102085"/>
              </p:ext>
            </p:extLst>
          </p:nvPr>
        </p:nvGraphicFramePr>
        <p:xfrm>
          <a:off x="6241804" y="2101777"/>
          <a:ext cx="4977578" cy="36392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xmlns="" id="{3A82886F-AB0A-4597-8FD8-E096AEFC29CE}"/>
              </a:ext>
            </a:extLst>
          </p:cNvPr>
          <p:cNvPicPr>
            <a:picLocks noChangeAspect="1"/>
          </p:cNvPicPr>
          <p:nvPr/>
        </p:nvPicPr>
        <p:blipFill>
          <a:blip r:embed="rId9" cstate="print"/>
          <a:stretch>
            <a:fillRect/>
          </a:stretch>
        </p:blipFill>
        <p:spPr>
          <a:xfrm>
            <a:off x="5396333" y="468365"/>
            <a:ext cx="6315306" cy="1446234"/>
          </a:xfrm>
          <a:prstGeom prst="rect">
            <a:avLst/>
          </a:prstGeom>
        </p:spPr>
      </p:pic>
      <p:pic>
        <p:nvPicPr>
          <p:cNvPr id="6" name="Picture 5">
            <a:extLst>
              <a:ext uri="{FF2B5EF4-FFF2-40B4-BE49-F238E27FC236}">
                <a16:creationId xmlns:a16="http://schemas.microsoft.com/office/drawing/2014/main" xmlns="" id="{563CBD97-B6AA-4F0F-B941-8BA5983315F9}"/>
              </a:ext>
            </a:extLst>
          </p:cNvPr>
          <p:cNvPicPr>
            <a:picLocks noChangeAspect="1"/>
          </p:cNvPicPr>
          <p:nvPr/>
        </p:nvPicPr>
        <p:blipFill>
          <a:blip r:embed="rId10"/>
          <a:stretch>
            <a:fillRect/>
          </a:stretch>
        </p:blipFill>
        <p:spPr>
          <a:xfrm>
            <a:off x="10048876" y="4710076"/>
            <a:ext cx="1747228" cy="1747228"/>
          </a:xfrm>
          <a:prstGeom prst="rect">
            <a:avLst/>
          </a:prstGeom>
        </p:spPr>
      </p:pic>
    </p:spTree>
    <p:extLst>
      <p:ext uri="{BB962C8B-B14F-4D97-AF65-F5344CB8AC3E}">
        <p14:creationId xmlns:p14="http://schemas.microsoft.com/office/powerpoint/2010/main" xmlns="" val="1832259355"/>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xmlns="" id="{E1750109-3B91-4506-B997-0CD8E35A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8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E72D8D1B-59F6-4FF3-8547-9BBB6129F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xmlns="" id="{D975F49C-7209-49F3-B57E-68A117F33C21}"/>
              </a:ext>
            </a:extLst>
          </p:cNvPr>
          <p:cNvPicPr>
            <a:picLocks noChangeAspect="1"/>
          </p:cNvPicPr>
          <p:nvPr/>
        </p:nvPicPr>
        <p:blipFill>
          <a:blip r:embed="rId2" cstate="print"/>
          <a:stretch>
            <a:fillRect/>
          </a:stretch>
        </p:blipFill>
        <p:spPr>
          <a:xfrm>
            <a:off x="622549" y="784641"/>
            <a:ext cx="3122143" cy="2193305"/>
          </a:xfrm>
          <a:prstGeom prst="rect">
            <a:avLst/>
          </a:prstGeom>
        </p:spPr>
      </p:pic>
      <p:sp>
        <p:nvSpPr>
          <p:cNvPr id="110" name="Rectangle 109">
            <a:extLst>
              <a:ext uri="{FF2B5EF4-FFF2-40B4-BE49-F238E27FC236}">
                <a16:creationId xmlns:a16="http://schemas.microsoft.com/office/drawing/2014/main" xmlns="" id="{2C444748-5A8D-4B53-89FE-42B455DFA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3CB11A42-9E51-4829-95FB-59FE6925A8B8}"/>
              </a:ext>
            </a:extLst>
          </p:cNvPr>
          <p:cNvPicPr>
            <a:picLocks noChangeAspect="1"/>
          </p:cNvPicPr>
          <p:nvPr/>
        </p:nvPicPr>
        <p:blipFill>
          <a:blip r:embed="rId3" cstate="print"/>
          <a:stretch>
            <a:fillRect/>
          </a:stretch>
        </p:blipFill>
        <p:spPr>
          <a:xfrm>
            <a:off x="4381676" y="758491"/>
            <a:ext cx="3252903" cy="2252635"/>
          </a:xfrm>
          <a:prstGeom prst="rect">
            <a:avLst/>
          </a:prstGeom>
        </p:spPr>
      </p:pic>
      <p:sp>
        <p:nvSpPr>
          <p:cNvPr id="112" name="Rectangle 111">
            <a:extLst>
              <a:ext uri="{FF2B5EF4-FFF2-40B4-BE49-F238E27FC236}">
                <a16:creationId xmlns:a16="http://schemas.microsoft.com/office/drawing/2014/main" xmlns="" id="{14044C96-7CFD-44DB-A579-D77B0D37C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43E4046D-CE98-4B72-B9B4-41514A70748D}"/>
              </a:ext>
            </a:extLst>
          </p:cNvPr>
          <p:cNvPicPr>
            <a:picLocks noChangeAspect="1"/>
          </p:cNvPicPr>
          <p:nvPr/>
        </p:nvPicPr>
        <p:blipFill>
          <a:blip r:embed="rId4"/>
          <a:stretch>
            <a:fillRect/>
          </a:stretch>
        </p:blipFill>
        <p:spPr>
          <a:xfrm>
            <a:off x="8313518" y="784641"/>
            <a:ext cx="3252903" cy="2015046"/>
          </a:xfrm>
          <a:prstGeom prst="rect">
            <a:avLst/>
          </a:prstGeom>
        </p:spPr>
      </p:pic>
      <p:sp>
        <p:nvSpPr>
          <p:cNvPr id="114" name="Rectangle 113">
            <a:extLst>
              <a:ext uri="{FF2B5EF4-FFF2-40B4-BE49-F238E27FC236}">
                <a16:creationId xmlns:a16="http://schemas.microsoft.com/office/drawing/2014/main" xmlns="" id="{8FC8C21F-9484-4A71-ABFA-6C10682F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xmlns="" id="{A107E5EB-7024-4E24-86FD-E0E7B3FA5E3D}"/>
              </a:ext>
            </a:extLst>
          </p:cNvPr>
          <p:cNvPicPr>
            <a:picLocks noChangeAspect="1"/>
          </p:cNvPicPr>
          <p:nvPr/>
        </p:nvPicPr>
        <p:blipFill>
          <a:blip r:embed="rId5" cstate="print"/>
          <a:stretch>
            <a:fillRect/>
          </a:stretch>
        </p:blipFill>
        <p:spPr>
          <a:xfrm>
            <a:off x="622549" y="3819655"/>
            <a:ext cx="3104943" cy="2328708"/>
          </a:xfrm>
          <a:prstGeom prst="rect">
            <a:avLst/>
          </a:prstGeom>
        </p:spPr>
      </p:pic>
      <p:sp>
        <p:nvSpPr>
          <p:cNvPr id="116" name="Rectangle 115">
            <a:extLst>
              <a:ext uri="{FF2B5EF4-FFF2-40B4-BE49-F238E27FC236}">
                <a16:creationId xmlns:a16="http://schemas.microsoft.com/office/drawing/2014/main" xmlns="" id="{F4FFA271-A10A-4AC3-8F06-E3313A197A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xmlns="" id="{7F9FE375-3674-4B26-B67B-30AFAF78CC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Text&#10;&#10;Description automatically generated">
            <a:extLst>
              <a:ext uri="{FF2B5EF4-FFF2-40B4-BE49-F238E27FC236}">
                <a16:creationId xmlns:a16="http://schemas.microsoft.com/office/drawing/2014/main" xmlns="" id="{762BDCFF-D834-4E99-8B7A-C23835A3403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405433" y="4133638"/>
            <a:ext cx="3217333" cy="1372254"/>
          </a:xfrm>
          <a:prstGeom prst="rect">
            <a:avLst/>
          </a:prstGeom>
        </p:spPr>
      </p:pic>
      <p:pic>
        <p:nvPicPr>
          <p:cNvPr id="19" name="Picture 18" descr="Graphical user interface, diagram, text&#10;&#10;Description automatically generated">
            <a:extLst>
              <a:ext uri="{FF2B5EF4-FFF2-40B4-BE49-F238E27FC236}">
                <a16:creationId xmlns:a16="http://schemas.microsoft.com/office/drawing/2014/main" xmlns="" id="{5A01E6D1-551B-464A-8B55-7A681746FBCA}"/>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313518" y="3819655"/>
            <a:ext cx="3252903" cy="2021756"/>
          </a:xfrm>
          <a:prstGeom prst="rect">
            <a:avLst/>
          </a:prstGeom>
        </p:spPr>
      </p:pic>
    </p:spTree>
    <p:extLst>
      <p:ext uri="{BB962C8B-B14F-4D97-AF65-F5344CB8AC3E}">
        <p14:creationId xmlns:p14="http://schemas.microsoft.com/office/powerpoint/2010/main" xmlns="" val="3280006719"/>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C37E9D4B-7BFA-4D10-B666-547BAC4994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7F3BB498-4ED4-4863-8F36-5D5855E40274}"/>
              </a:ext>
            </a:extLst>
          </p:cNvPr>
          <p:cNvPicPr>
            <a:picLocks noChangeAspect="1"/>
          </p:cNvPicPr>
          <p:nvPr/>
        </p:nvPicPr>
        <p:blipFill>
          <a:blip r:embed="rId2"/>
          <a:stretch>
            <a:fillRect/>
          </a:stretch>
        </p:blipFill>
        <p:spPr>
          <a:xfrm>
            <a:off x="962164" y="1064818"/>
            <a:ext cx="6249052" cy="4686789"/>
          </a:xfrm>
          <a:prstGeom prst="rect">
            <a:avLst/>
          </a:prstGeom>
        </p:spPr>
      </p:pic>
      <p:pic>
        <p:nvPicPr>
          <p:cNvPr id="4" name="Picture 3" descr="Chart, sunburst chart&#10;&#10;Description automatically generated">
            <a:extLst>
              <a:ext uri="{FF2B5EF4-FFF2-40B4-BE49-F238E27FC236}">
                <a16:creationId xmlns:a16="http://schemas.microsoft.com/office/drawing/2014/main" xmlns="" id="{D194D499-3D77-450E-94BF-B8E5F0871F9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31606" y="1281378"/>
            <a:ext cx="3217333" cy="2565824"/>
          </a:xfrm>
          <a:prstGeom prst="rect">
            <a:avLst/>
          </a:prstGeom>
        </p:spPr>
      </p:pic>
    </p:spTree>
    <p:extLst>
      <p:ext uri="{BB962C8B-B14F-4D97-AF65-F5344CB8AC3E}">
        <p14:creationId xmlns:p14="http://schemas.microsoft.com/office/powerpoint/2010/main" xmlns="" val="1648781301"/>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37E9D4B-7BFA-4D10-B666-547BAC4994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DB5EA81-3144-4C6C-AFAB-14E3121B3113}"/>
              </a:ext>
            </a:extLst>
          </p:cNvPr>
          <p:cNvPicPr>
            <a:picLocks noChangeAspect="1"/>
          </p:cNvPicPr>
          <p:nvPr/>
        </p:nvPicPr>
        <p:blipFill>
          <a:blip r:embed="rId2"/>
          <a:stretch>
            <a:fillRect/>
          </a:stretch>
        </p:blipFill>
        <p:spPr>
          <a:xfrm>
            <a:off x="962164" y="1064818"/>
            <a:ext cx="6249052" cy="4686790"/>
          </a:xfrm>
          <a:prstGeom prst="rect">
            <a:avLst/>
          </a:prstGeom>
        </p:spPr>
      </p:pic>
      <p:pic>
        <p:nvPicPr>
          <p:cNvPr id="4" name="Picture 3" descr="Chart, sunburst chart&#10;&#10;Description automatically generated">
            <a:extLst>
              <a:ext uri="{FF2B5EF4-FFF2-40B4-BE49-F238E27FC236}">
                <a16:creationId xmlns:a16="http://schemas.microsoft.com/office/drawing/2014/main" xmlns="" id="{76836F0B-1512-4297-A935-B78A6DD00E8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31606" y="1281378"/>
            <a:ext cx="3217333" cy="2565824"/>
          </a:xfrm>
          <a:prstGeom prst="rect">
            <a:avLst/>
          </a:prstGeom>
        </p:spPr>
      </p:pic>
    </p:spTree>
    <p:extLst>
      <p:ext uri="{BB962C8B-B14F-4D97-AF65-F5344CB8AC3E}">
        <p14:creationId xmlns:p14="http://schemas.microsoft.com/office/powerpoint/2010/main" xmlns="" val="3452942292"/>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F70D9"/>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 xmlns:a16="http://schemas.microsoft.com/office/drawing/2014/main" id="{ECA0ECD1-6634-6E4C-87C3-73C6D0395F7B}"/>
              </a:ext>
            </a:extLst>
          </p:cNvPr>
          <p:cNvPicPr>
            <a:picLocks noChangeAspect="1"/>
          </p:cNvPicPr>
          <p:nvPr/>
        </p:nvPicPr>
        <p:blipFill>
          <a:blip r:embed="rId2"/>
          <a:srcRect b="72937"/>
          <a:stretch>
            <a:fillRect/>
          </a:stretch>
        </p:blipFill>
        <p:spPr>
          <a:xfrm>
            <a:off x="0" y="0"/>
            <a:ext cx="12192000" cy="1855960"/>
          </a:xfrm>
          <a:prstGeom prst="rect">
            <a:avLst/>
          </a:prstGeom>
        </p:spPr>
      </p:pic>
      <p:sp>
        <p:nvSpPr>
          <p:cNvPr id="6" name="TextBox 5"/>
          <p:cNvSpPr txBox="1"/>
          <p:nvPr/>
        </p:nvSpPr>
        <p:spPr>
          <a:xfrm>
            <a:off x="7224665" y="2153421"/>
            <a:ext cx="4816444" cy="4524315"/>
          </a:xfrm>
          <a:prstGeom prst="rect">
            <a:avLst/>
          </a:prstGeom>
          <a:noFill/>
        </p:spPr>
        <p:txBody>
          <a:bodyPr wrap="square" rtlCol="0">
            <a:spAutoFit/>
          </a:bodyPr>
          <a:lstStyle/>
          <a:p>
            <a:pPr algn="ctr"/>
            <a:r>
              <a:rPr lang="en-US" sz="3200" dirty="0" smtClean="0">
                <a:solidFill>
                  <a:schemeClr val="bg1"/>
                </a:solidFill>
              </a:rPr>
              <a:t>A global volunteer movement, Soroptimist International works to transform the lives of women and girls through a network of over 72,000 club members in 121 countries and territories worldwide. </a:t>
            </a:r>
            <a:endParaRPr lang="en-US" sz="3200" dirty="0">
              <a:solidFill>
                <a:schemeClr val="bg1"/>
              </a:solidFill>
            </a:endParaRPr>
          </a:p>
        </p:txBody>
      </p:sp>
      <p:pic>
        <p:nvPicPr>
          <p:cNvPr id="7" name="Picture 6" descr="Map.png"/>
          <p:cNvPicPr>
            <a:picLocks noChangeAspect="1"/>
          </p:cNvPicPr>
          <p:nvPr/>
        </p:nvPicPr>
        <p:blipFill>
          <a:blip r:embed="rId3"/>
          <a:srcRect l="12890" t="18746" r="13535" b="11815"/>
          <a:stretch>
            <a:fillRect/>
          </a:stretch>
        </p:blipFill>
        <p:spPr>
          <a:xfrm>
            <a:off x="135802" y="2507810"/>
            <a:ext cx="7207833" cy="3829616"/>
          </a:xfrm>
          <a:prstGeom prst="rect">
            <a:avLst/>
          </a:prstGeom>
          <a:solidFill>
            <a:schemeClr val="tx1"/>
          </a:solidFill>
        </p:spPr>
      </p:pic>
      <p:sp>
        <p:nvSpPr>
          <p:cNvPr id="8" name="Flowchart: Connector 7"/>
          <p:cNvSpPr/>
          <p:nvPr/>
        </p:nvSpPr>
        <p:spPr>
          <a:xfrm>
            <a:off x="3956364" y="4171385"/>
            <a:ext cx="110905" cy="119958"/>
          </a:xfrm>
          <a:prstGeom prst="flowChartConnector">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16555229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xmlns="" id="{1F26D4F4-CE5C-435E-B43B-D8FE6059011F}"/>
              </a:ext>
            </a:extLst>
          </p:cNvPr>
          <p:cNvPicPr>
            <a:picLocks noChangeAspect="1"/>
          </p:cNvPicPr>
          <p:nvPr/>
        </p:nvPicPr>
        <p:blipFill>
          <a:blip r:embed="rId2"/>
          <a:stretch>
            <a:fillRect/>
          </a:stretch>
        </p:blipFill>
        <p:spPr>
          <a:xfrm>
            <a:off x="962163" y="1065962"/>
            <a:ext cx="6246003" cy="4684502"/>
          </a:xfrm>
          <a:prstGeom prst="rect">
            <a:avLst/>
          </a:prstGeom>
        </p:spPr>
      </p:pic>
      <p:sp>
        <p:nvSpPr>
          <p:cNvPr id="20" name="Right Triangle 1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hart, sunburst chart&#10;&#10;Description automatically generated">
            <a:extLst>
              <a:ext uri="{FF2B5EF4-FFF2-40B4-BE49-F238E27FC236}">
                <a16:creationId xmlns:a16="http://schemas.microsoft.com/office/drawing/2014/main" xmlns="" id="{86C951DD-3A9A-4DA7-B818-5859EF7BCBB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31606" y="1281378"/>
            <a:ext cx="3217333" cy="2565824"/>
          </a:xfrm>
          <a:prstGeom prst="rect">
            <a:avLst/>
          </a:prstGeom>
        </p:spPr>
      </p:pic>
    </p:spTree>
    <p:extLst>
      <p:ext uri="{BB962C8B-B14F-4D97-AF65-F5344CB8AC3E}">
        <p14:creationId xmlns:p14="http://schemas.microsoft.com/office/powerpoint/2010/main" xmlns="" val="342485301"/>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769161A-578C-492E-A181-99EA95E6C40B}"/>
              </a:ext>
            </a:extLst>
          </p:cNvPr>
          <p:cNvPicPr>
            <a:picLocks noChangeAspect="1"/>
          </p:cNvPicPr>
          <p:nvPr/>
        </p:nvPicPr>
        <p:blipFill rotWithShape="1">
          <a:blip r:embed="rId2"/>
          <a:srcRect l="205" r="13926" b="2"/>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a:extLst>
              <a:ext uri="{FF2B5EF4-FFF2-40B4-BE49-F238E27FC236}">
                <a16:creationId xmlns:a16="http://schemas.microsoft.com/office/drawing/2014/main" xmlns="" id="{DB3371E2-C4C9-4B31-A48B-C901F4576BF0}"/>
              </a:ext>
            </a:extLst>
          </p:cNvPr>
          <p:cNvPicPr>
            <a:picLocks noChangeAspect="1"/>
          </p:cNvPicPr>
          <p:nvPr/>
        </p:nvPicPr>
        <p:blipFill rotWithShape="1">
          <a:blip r:embed="rId3"/>
          <a:srcRect l="22588" r="24009"/>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4" name="Picture 3">
            <a:extLst>
              <a:ext uri="{FF2B5EF4-FFF2-40B4-BE49-F238E27FC236}">
                <a16:creationId xmlns:a16="http://schemas.microsoft.com/office/drawing/2014/main" xmlns="" id="{48A1EAA9-FEA3-4946-9E3A-3F15FFDCBACA}"/>
              </a:ext>
            </a:extLst>
          </p:cNvPr>
          <p:cNvPicPr>
            <a:picLocks noChangeAspect="1"/>
          </p:cNvPicPr>
          <p:nvPr/>
        </p:nvPicPr>
        <p:blipFill rotWithShape="1">
          <a:blip r:embed="rId4"/>
          <a:srcRect t="7327" b="12470"/>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 name="Picture 1">
            <a:extLst>
              <a:ext uri="{FF2B5EF4-FFF2-40B4-BE49-F238E27FC236}">
                <a16:creationId xmlns:a16="http://schemas.microsoft.com/office/drawing/2014/main" xmlns="" id="{7B4FD821-4D10-4C3D-AFD3-2D7CB44E2177}"/>
              </a:ext>
            </a:extLst>
          </p:cNvPr>
          <p:cNvPicPr>
            <a:picLocks noChangeAspect="1"/>
          </p:cNvPicPr>
          <p:nvPr/>
        </p:nvPicPr>
        <p:blipFill rotWithShape="1">
          <a:blip r:embed="rId5"/>
          <a:srcRect t="13125" r="1" b="9248"/>
          <a:stretch/>
        </p:blipFill>
        <p:spPr>
          <a:xfrm>
            <a:off x="443773" y="3725641"/>
            <a:ext cx="6712406" cy="2918012"/>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xmlns="" val="489135720"/>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C37E9D4B-7BFA-4D10-B666-547BAC4994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low confidence">
            <a:extLst>
              <a:ext uri="{FF2B5EF4-FFF2-40B4-BE49-F238E27FC236}">
                <a16:creationId xmlns:a16="http://schemas.microsoft.com/office/drawing/2014/main" xmlns="" id="{81EEBE99-1F23-4E38-9110-03A5176F467C}"/>
              </a:ext>
            </a:extLst>
          </p:cNvPr>
          <p:cNvPicPr>
            <a:picLocks noChangeAspect="1"/>
          </p:cNvPicPr>
          <p:nvPr/>
        </p:nvPicPr>
        <p:blipFill>
          <a:blip r:embed="rId2"/>
          <a:stretch>
            <a:fillRect/>
          </a:stretch>
        </p:blipFill>
        <p:spPr>
          <a:xfrm>
            <a:off x="998411" y="1290918"/>
            <a:ext cx="6509144" cy="4558552"/>
          </a:xfrm>
          <a:prstGeom prst="rect">
            <a:avLst/>
          </a:prstGeom>
        </p:spPr>
      </p:pic>
      <p:pic>
        <p:nvPicPr>
          <p:cNvPr id="5" name="Picture 4">
            <a:extLst>
              <a:ext uri="{FF2B5EF4-FFF2-40B4-BE49-F238E27FC236}">
                <a16:creationId xmlns:a16="http://schemas.microsoft.com/office/drawing/2014/main" xmlns="" id="{93A05D4C-E8D0-49F7-8481-705C35F24F01}"/>
              </a:ext>
            </a:extLst>
          </p:cNvPr>
          <p:cNvPicPr>
            <a:picLocks noChangeAspect="1"/>
          </p:cNvPicPr>
          <p:nvPr/>
        </p:nvPicPr>
        <p:blipFill>
          <a:blip r:embed="rId3"/>
          <a:stretch>
            <a:fillRect/>
          </a:stretch>
        </p:blipFill>
        <p:spPr>
          <a:xfrm>
            <a:off x="7864191" y="726142"/>
            <a:ext cx="3682636" cy="3567951"/>
          </a:xfrm>
          <a:prstGeom prst="rect">
            <a:avLst/>
          </a:prstGeom>
        </p:spPr>
      </p:pic>
    </p:spTree>
    <p:extLst>
      <p:ext uri="{BB962C8B-B14F-4D97-AF65-F5344CB8AC3E}">
        <p14:creationId xmlns:p14="http://schemas.microsoft.com/office/powerpoint/2010/main" xmlns="" val="454992997"/>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94">
            <a:extLst>
              <a:ext uri="{FF2B5EF4-FFF2-40B4-BE49-F238E27FC236}">
                <a16:creationId xmlns:a16="http://schemas.microsoft.com/office/drawing/2014/main" xmlns="" id="{BFDC535F-AC0A-417D-96AB-6706BECACD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726" cy="6858000"/>
          </a:xfrm>
          <a:prstGeom prst="rect">
            <a:avLst/>
          </a:prstGeom>
          <a:solidFill>
            <a:srgbClr val="3B3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96">
            <a:extLst>
              <a:ext uri="{FF2B5EF4-FFF2-40B4-BE49-F238E27FC236}">
                <a16:creationId xmlns:a16="http://schemas.microsoft.com/office/drawing/2014/main" xmlns="" id="{97AAAF8E-31DB-4148-8FCA-4D8233D691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 letter&#10;&#10;Description automatically generated">
            <a:extLst>
              <a:ext uri="{FF2B5EF4-FFF2-40B4-BE49-F238E27FC236}">
                <a16:creationId xmlns:a16="http://schemas.microsoft.com/office/drawing/2014/main" xmlns="" id="{933C9EEC-F424-479A-A953-24E8CDF826AC}"/>
              </a:ext>
            </a:extLst>
          </p:cNvPr>
          <p:cNvPicPr>
            <a:picLocks noChangeAspect="1"/>
          </p:cNvPicPr>
          <p:nvPr/>
        </p:nvPicPr>
        <p:blipFill>
          <a:blip r:embed="rId2"/>
          <a:stretch>
            <a:fillRect/>
          </a:stretch>
        </p:blipFill>
        <p:spPr>
          <a:xfrm>
            <a:off x="2384897" y="806754"/>
            <a:ext cx="3120137" cy="5243929"/>
          </a:xfrm>
          <a:prstGeom prst="rect">
            <a:avLst/>
          </a:prstGeom>
        </p:spPr>
      </p:pic>
      <p:sp>
        <p:nvSpPr>
          <p:cNvPr id="111" name="Rectangle 98">
            <a:extLst>
              <a:ext uri="{FF2B5EF4-FFF2-40B4-BE49-F238E27FC236}">
                <a16:creationId xmlns:a16="http://schemas.microsoft.com/office/drawing/2014/main" xmlns="" id="{AA274328-4774-4DF9-BA53-452565122F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xmlns="" id="{76C96045-84F7-4F15-A9C4-6FED52B2975E}"/>
              </a:ext>
            </a:extLst>
          </p:cNvPr>
          <p:cNvPicPr>
            <a:picLocks noChangeAspect="1"/>
          </p:cNvPicPr>
          <p:nvPr/>
        </p:nvPicPr>
        <p:blipFill rotWithShape="1">
          <a:blip r:embed="rId3"/>
          <a:srcRect t="15138" b="18403"/>
          <a:stretch/>
        </p:blipFill>
        <p:spPr>
          <a:xfrm>
            <a:off x="7883059" y="1070108"/>
            <a:ext cx="3502643" cy="2327820"/>
          </a:xfrm>
          <a:prstGeom prst="rect">
            <a:avLst/>
          </a:prstGeom>
        </p:spPr>
      </p:pic>
      <p:sp>
        <p:nvSpPr>
          <p:cNvPr id="112" name="Rectangle 100">
            <a:extLst>
              <a:ext uri="{FF2B5EF4-FFF2-40B4-BE49-F238E27FC236}">
                <a16:creationId xmlns:a16="http://schemas.microsoft.com/office/drawing/2014/main" xmlns="" id="{01C7B46D-2FEF-4FAA-915B-8B21A66BB6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10;&#10;Description automatically generated with medium confidence">
            <a:extLst>
              <a:ext uri="{FF2B5EF4-FFF2-40B4-BE49-F238E27FC236}">
                <a16:creationId xmlns:a16="http://schemas.microsoft.com/office/drawing/2014/main" xmlns="" id="{478322F2-B63B-4895-8D90-3CFF44C16A70}"/>
              </a:ext>
            </a:extLst>
          </p:cNvPr>
          <p:cNvPicPr>
            <a:picLocks noChangeAspect="1"/>
          </p:cNvPicPr>
          <p:nvPr/>
        </p:nvPicPr>
        <p:blipFill>
          <a:blip r:embed="rId4" cstate="print"/>
          <a:stretch>
            <a:fillRect/>
          </a:stretch>
        </p:blipFill>
        <p:spPr>
          <a:xfrm>
            <a:off x="8622640" y="4446259"/>
            <a:ext cx="2023480" cy="1608667"/>
          </a:xfrm>
          <a:prstGeom prst="rect">
            <a:avLst/>
          </a:prstGeom>
        </p:spPr>
      </p:pic>
      <p:sp>
        <p:nvSpPr>
          <p:cNvPr id="2" name="TextBox 1">
            <a:extLst>
              <a:ext uri="{FF2B5EF4-FFF2-40B4-BE49-F238E27FC236}">
                <a16:creationId xmlns:a16="http://schemas.microsoft.com/office/drawing/2014/main" xmlns="" id="{8BEC5A3D-70E2-4EC2-8532-3F2ECA02CE59}"/>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indent="-228600">
              <a:lnSpc>
                <a:spcPct val="90000"/>
              </a:lnSpc>
              <a:spcBef>
                <a:spcPct val="0"/>
              </a:spcBef>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xmlns="" val="3971723509"/>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F70D9"/>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 xmlns:a16="http://schemas.microsoft.com/office/drawing/2014/main" id="{ECA0ECD1-6634-6E4C-87C3-73C6D0395F7B}"/>
              </a:ext>
            </a:extLst>
          </p:cNvPr>
          <p:cNvPicPr>
            <a:picLocks noChangeAspect="1"/>
          </p:cNvPicPr>
          <p:nvPr/>
        </p:nvPicPr>
        <p:blipFill>
          <a:blip r:embed="rId2"/>
          <a:srcRect b="72937"/>
          <a:stretch>
            <a:fillRect/>
          </a:stretch>
        </p:blipFill>
        <p:spPr>
          <a:xfrm>
            <a:off x="0" y="0"/>
            <a:ext cx="12192000" cy="1855960"/>
          </a:xfrm>
          <a:prstGeom prst="rect">
            <a:avLst/>
          </a:prstGeom>
        </p:spPr>
      </p:pic>
      <p:sp>
        <p:nvSpPr>
          <p:cNvPr id="6" name="TextBox 5"/>
          <p:cNvSpPr txBox="1"/>
          <p:nvPr/>
        </p:nvSpPr>
        <p:spPr>
          <a:xfrm>
            <a:off x="398352" y="2153421"/>
            <a:ext cx="11642757" cy="4031873"/>
          </a:xfrm>
          <a:prstGeom prst="rect">
            <a:avLst/>
          </a:prstGeom>
          <a:noFill/>
        </p:spPr>
        <p:txBody>
          <a:bodyPr wrap="square" rtlCol="0">
            <a:spAutoFit/>
          </a:bodyPr>
          <a:lstStyle/>
          <a:p>
            <a:pPr algn="ctr"/>
            <a:r>
              <a:rPr lang="en-US" sz="4000" dirty="0" smtClean="0">
                <a:solidFill>
                  <a:schemeClr val="bg1"/>
                </a:solidFill>
              </a:rPr>
              <a:t>Soroptimist International Consists of Five Federations:</a:t>
            </a:r>
          </a:p>
          <a:p>
            <a:pPr algn="ctr"/>
            <a:endParaRPr lang="en-US" sz="3600" dirty="0" smtClean="0">
              <a:solidFill>
                <a:schemeClr val="bg1"/>
              </a:solidFill>
            </a:endParaRPr>
          </a:p>
          <a:p>
            <a:pPr algn="ctr"/>
            <a:r>
              <a:rPr lang="en-US" sz="3600" dirty="0" smtClean="0">
                <a:solidFill>
                  <a:schemeClr val="bg1"/>
                </a:solidFill>
              </a:rPr>
              <a:t>Soroptimist International of Africa</a:t>
            </a:r>
          </a:p>
          <a:p>
            <a:pPr algn="ctr"/>
            <a:r>
              <a:rPr lang="en-US" sz="3600" dirty="0" smtClean="0">
                <a:solidFill>
                  <a:schemeClr val="bg1"/>
                </a:solidFill>
              </a:rPr>
              <a:t>Soroptimist International of the Americas</a:t>
            </a:r>
          </a:p>
          <a:p>
            <a:pPr algn="ctr"/>
            <a:r>
              <a:rPr lang="en-US" sz="3600" dirty="0" smtClean="0">
                <a:solidFill>
                  <a:schemeClr val="bg1"/>
                </a:solidFill>
              </a:rPr>
              <a:t>Soroptimist International of Europe</a:t>
            </a:r>
          </a:p>
          <a:p>
            <a:pPr algn="ctr"/>
            <a:r>
              <a:rPr lang="en-US" sz="3600" dirty="0" smtClean="0">
                <a:solidFill>
                  <a:schemeClr val="bg1"/>
                </a:solidFill>
              </a:rPr>
              <a:t>Soroptimist International of Great Britain and Ireland</a:t>
            </a:r>
          </a:p>
          <a:p>
            <a:pPr algn="ctr"/>
            <a:r>
              <a:rPr lang="en-US" sz="3600" dirty="0" smtClean="0">
                <a:solidFill>
                  <a:schemeClr val="bg1"/>
                </a:solidFill>
              </a:rPr>
              <a:t>Soroptimist International of the Southwest Pacific</a:t>
            </a:r>
            <a:endParaRPr lang="en-US" sz="3600" dirty="0">
              <a:solidFill>
                <a:schemeClr val="bg1"/>
              </a:solidFill>
            </a:endParaRPr>
          </a:p>
        </p:txBody>
      </p:sp>
    </p:spTree>
    <p:extLst>
      <p:ext uri="{BB962C8B-B14F-4D97-AF65-F5344CB8AC3E}">
        <p14:creationId xmlns="" xmlns:p14="http://schemas.microsoft.com/office/powerpoint/2010/main" val="2165552293"/>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F70D9"/>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 xmlns:a16="http://schemas.microsoft.com/office/drawing/2014/main" id="{ECA0ECD1-6634-6E4C-87C3-73C6D0395F7B}"/>
              </a:ext>
            </a:extLst>
          </p:cNvPr>
          <p:cNvPicPr>
            <a:picLocks noChangeAspect="1"/>
          </p:cNvPicPr>
          <p:nvPr/>
        </p:nvPicPr>
        <p:blipFill>
          <a:blip r:embed="rId2"/>
          <a:srcRect b="72937"/>
          <a:stretch>
            <a:fillRect/>
          </a:stretch>
        </p:blipFill>
        <p:spPr>
          <a:xfrm>
            <a:off x="0" y="0"/>
            <a:ext cx="12192000" cy="1855960"/>
          </a:xfrm>
          <a:prstGeom prst="rect">
            <a:avLst/>
          </a:prstGeom>
        </p:spPr>
      </p:pic>
      <p:pic>
        <p:nvPicPr>
          <p:cNvPr id="5" name="Picture 4" descr="Ulla Madsen Photo.jpg"/>
          <p:cNvPicPr>
            <a:picLocks noChangeAspect="1"/>
          </p:cNvPicPr>
          <p:nvPr/>
        </p:nvPicPr>
        <p:blipFill>
          <a:blip r:embed="rId3"/>
          <a:srcRect b="44064"/>
          <a:stretch>
            <a:fillRect/>
          </a:stretch>
        </p:blipFill>
        <p:spPr>
          <a:xfrm>
            <a:off x="195403" y="2427084"/>
            <a:ext cx="6278607" cy="3511989"/>
          </a:xfrm>
          <a:prstGeom prst="rect">
            <a:avLst/>
          </a:prstGeom>
        </p:spPr>
      </p:pic>
      <p:sp>
        <p:nvSpPr>
          <p:cNvPr id="6" name="TextBox 5"/>
          <p:cNvSpPr txBox="1"/>
          <p:nvPr/>
        </p:nvSpPr>
        <p:spPr>
          <a:xfrm>
            <a:off x="6753885" y="2153421"/>
            <a:ext cx="5097101" cy="3877985"/>
          </a:xfrm>
          <a:prstGeom prst="rect">
            <a:avLst/>
          </a:prstGeom>
          <a:noFill/>
        </p:spPr>
        <p:txBody>
          <a:bodyPr wrap="square" rtlCol="0">
            <a:spAutoFit/>
          </a:bodyPr>
          <a:lstStyle/>
          <a:p>
            <a:r>
              <a:rPr lang="en-US" sz="5400" b="1" dirty="0" smtClean="0">
                <a:solidFill>
                  <a:schemeClr val="bg1"/>
                </a:solidFill>
                <a:effectLst>
                  <a:outerShdw blurRad="38100" dist="38100" dir="2700000" algn="tl">
                    <a:srgbClr val="000000">
                      <a:alpha val="43137"/>
                    </a:srgbClr>
                  </a:outerShdw>
                </a:effectLst>
              </a:rPr>
              <a:t>Ulla Madsen</a:t>
            </a:r>
          </a:p>
          <a:p>
            <a:r>
              <a:rPr lang="en-US" sz="4800" dirty="0" smtClean="0">
                <a:solidFill>
                  <a:schemeClr val="bg1"/>
                </a:solidFill>
                <a:effectLst>
                  <a:outerShdw blurRad="38100" dist="38100" dir="2700000" algn="tl">
                    <a:srgbClr val="000000">
                      <a:alpha val="43137"/>
                    </a:srgbClr>
                  </a:outerShdw>
                </a:effectLst>
              </a:rPr>
              <a:t>Assistant Director of Advocacy</a:t>
            </a:r>
          </a:p>
          <a:p>
            <a:r>
              <a:rPr lang="en-US" sz="4800" dirty="0" smtClean="0">
                <a:solidFill>
                  <a:schemeClr val="bg1"/>
                </a:solidFill>
                <a:effectLst>
                  <a:outerShdw blurRad="38100" dist="38100" dir="2700000" algn="tl">
                    <a:srgbClr val="000000">
                      <a:alpha val="43137"/>
                    </a:srgbClr>
                  </a:outerShdw>
                </a:effectLst>
              </a:rPr>
              <a:t>Soroptimist International</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165552293"/>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F70D9"/>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 xmlns:a16="http://schemas.microsoft.com/office/drawing/2014/main" id="{ECA0ECD1-6634-6E4C-87C3-73C6D0395F7B}"/>
              </a:ext>
            </a:extLst>
          </p:cNvPr>
          <p:cNvPicPr>
            <a:picLocks noChangeAspect="1"/>
          </p:cNvPicPr>
          <p:nvPr/>
        </p:nvPicPr>
        <p:blipFill>
          <a:blip r:embed="rId3"/>
          <a:srcRect b="72145"/>
          <a:stretch>
            <a:fillRect/>
          </a:stretch>
        </p:blipFill>
        <p:spPr>
          <a:xfrm>
            <a:off x="0" y="0"/>
            <a:ext cx="12192000" cy="1910281"/>
          </a:xfrm>
          <a:prstGeom prst="rect">
            <a:avLst/>
          </a:prstGeom>
        </p:spPr>
      </p:pic>
      <p:sp>
        <p:nvSpPr>
          <p:cNvPr id="4" name="TextBox 3"/>
          <p:cNvSpPr txBox="1"/>
          <p:nvPr/>
        </p:nvSpPr>
        <p:spPr>
          <a:xfrm>
            <a:off x="2082297" y="1910281"/>
            <a:ext cx="8102852" cy="8263801"/>
          </a:xfrm>
          <a:prstGeom prst="rect">
            <a:avLst/>
          </a:prstGeom>
          <a:noFill/>
        </p:spPr>
        <p:txBody>
          <a:bodyPr wrap="square" rtlCol="0">
            <a:spAutoFit/>
          </a:bodyPr>
          <a:lstStyle/>
          <a:p>
            <a:pPr algn="ctr"/>
            <a:r>
              <a:rPr lang="en-US" sz="2400" b="1" dirty="0" smtClean="0">
                <a:solidFill>
                  <a:schemeClr val="bg1"/>
                </a:solidFill>
              </a:rPr>
              <a:t>“Women belong in all places where decisions are being made.  It shouldn’t be that women are the exception.”</a:t>
            </a:r>
          </a:p>
          <a:p>
            <a:pPr algn="ctr">
              <a:buFontTx/>
              <a:buChar char="-"/>
            </a:pPr>
            <a:r>
              <a:rPr lang="en-US" sz="2400" dirty="0" smtClean="0">
                <a:solidFill>
                  <a:schemeClr val="bg1"/>
                </a:solidFill>
              </a:rPr>
              <a:t>Ruth Bader Ginsburg</a:t>
            </a:r>
          </a:p>
          <a:p>
            <a:pPr algn="ctr">
              <a:buFontTx/>
              <a:buChar char="-"/>
            </a:pPr>
            <a:endParaRPr lang="en-US" sz="900" dirty="0" smtClean="0">
              <a:solidFill>
                <a:schemeClr val="bg1"/>
              </a:solidFill>
            </a:endParaRPr>
          </a:p>
          <a:p>
            <a:pPr algn="ctr"/>
            <a:r>
              <a:rPr lang="en-US" sz="2800" u="sng" dirty="0" smtClean="0">
                <a:solidFill>
                  <a:srgbClr val="FFC000"/>
                </a:solidFill>
              </a:rPr>
              <a:t>Presenters:</a:t>
            </a:r>
          </a:p>
          <a:p>
            <a:pPr algn="ctr"/>
            <a:r>
              <a:rPr lang="en-US" sz="2000" b="1" dirty="0" smtClean="0">
                <a:solidFill>
                  <a:schemeClr val="bg1"/>
                </a:solidFill>
              </a:rPr>
              <a:t>Ulla Elizabeth Madsen – Moderator</a:t>
            </a:r>
          </a:p>
          <a:p>
            <a:pPr algn="ctr"/>
            <a:r>
              <a:rPr lang="en-US" sz="2000" b="1" dirty="0" smtClean="0">
                <a:solidFill>
                  <a:schemeClr val="bg1"/>
                </a:solidFill>
              </a:rPr>
              <a:t>Sharon Fisher – SI President</a:t>
            </a:r>
          </a:p>
          <a:p>
            <a:pPr algn="ctr"/>
            <a:r>
              <a:rPr lang="en-US" sz="2000" b="1" dirty="0" smtClean="0">
                <a:solidFill>
                  <a:schemeClr val="bg1"/>
                </a:solidFill>
              </a:rPr>
              <a:t>Beverly Bucur – SI Director of Advocacy</a:t>
            </a:r>
          </a:p>
          <a:p>
            <a:pPr algn="ctr"/>
            <a:r>
              <a:rPr lang="en-US" sz="2000" b="1" dirty="0" smtClean="0">
                <a:solidFill>
                  <a:schemeClr val="bg1"/>
                </a:solidFill>
              </a:rPr>
              <a:t>Claire Gilman – SI Youth Advocate</a:t>
            </a:r>
          </a:p>
          <a:p>
            <a:pPr algn="ctr"/>
            <a:r>
              <a:rPr lang="en-US" sz="2000" b="1" dirty="0" smtClean="0">
                <a:solidFill>
                  <a:schemeClr val="bg1"/>
                </a:solidFill>
              </a:rPr>
              <a:t>Penny Babb – SI of the Americas</a:t>
            </a:r>
          </a:p>
          <a:p>
            <a:pPr algn="ctr"/>
            <a:r>
              <a:rPr lang="en-US" sz="2000" b="1" dirty="0" smtClean="0">
                <a:solidFill>
                  <a:schemeClr val="bg1"/>
                </a:solidFill>
              </a:rPr>
              <a:t>Chinwe Ezenwa Mbah -  SI Federation of Africa</a:t>
            </a:r>
          </a:p>
          <a:p>
            <a:pPr algn="ctr"/>
            <a:r>
              <a:rPr lang="en-US" sz="2000" b="1" dirty="0" smtClean="0">
                <a:solidFill>
                  <a:schemeClr val="bg1"/>
                </a:solidFill>
              </a:rPr>
              <a:t>Saija Kuusisto-Lancaster – SI of Europe</a:t>
            </a:r>
          </a:p>
          <a:p>
            <a:pPr algn="ctr"/>
            <a:r>
              <a:rPr lang="en-US" sz="2000" b="1" dirty="0" smtClean="0">
                <a:solidFill>
                  <a:schemeClr val="bg1"/>
                </a:solidFill>
              </a:rPr>
              <a:t>Irmin McKenzie – SI of Great Britain &amp; Ireland</a:t>
            </a:r>
          </a:p>
          <a:p>
            <a:pPr algn="ctr"/>
            <a:r>
              <a:rPr lang="en-US" sz="2000" b="1" dirty="0" smtClean="0">
                <a:solidFill>
                  <a:schemeClr val="bg1"/>
                </a:solidFill>
              </a:rPr>
              <a:t>Diane Lockwood – SI of the South West Pacific</a:t>
            </a: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dirty="0" smtClean="0">
              <a:solidFill>
                <a:schemeClr val="bg1"/>
              </a:solidFill>
            </a:endParaRPr>
          </a:p>
          <a:p>
            <a:pPr algn="ctr"/>
            <a:endParaRPr lang="en-US" sz="2800" u="sng" dirty="0" smtClean="0">
              <a:solidFill>
                <a:srgbClr val="FFC000"/>
              </a:solidFill>
            </a:endParaRPr>
          </a:p>
          <a:p>
            <a:pPr algn="ctr"/>
            <a:endParaRPr lang="en-US" sz="2800" u="sng" dirty="0" smtClean="0">
              <a:solidFill>
                <a:srgbClr val="FFC000"/>
              </a:solidFill>
            </a:endParaRPr>
          </a:p>
          <a:p>
            <a:pPr algn="ctr"/>
            <a:endParaRPr lang="en-US" sz="2400" b="1" dirty="0">
              <a:solidFill>
                <a:schemeClr val="bg1"/>
              </a:solidFill>
            </a:endParaRPr>
          </a:p>
        </p:txBody>
      </p:sp>
    </p:spTree>
    <p:extLst>
      <p:ext uri="{BB962C8B-B14F-4D97-AF65-F5344CB8AC3E}">
        <p14:creationId xmlns="" xmlns:p14="http://schemas.microsoft.com/office/powerpoint/2010/main" val="2165552293"/>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F70D9"/>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 xmlns:a16="http://schemas.microsoft.com/office/drawing/2014/main" id="{ECA0ECD1-6634-6E4C-87C3-73C6D0395F7B}"/>
              </a:ext>
            </a:extLst>
          </p:cNvPr>
          <p:cNvPicPr>
            <a:picLocks noChangeAspect="1"/>
          </p:cNvPicPr>
          <p:nvPr/>
        </p:nvPicPr>
        <p:blipFill>
          <a:blip r:embed="rId2"/>
          <a:srcRect b="72937"/>
          <a:stretch>
            <a:fillRect/>
          </a:stretch>
        </p:blipFill>
        <p:spPr>
          <a:xfrm>
            <a:off x="0" y="0"/>
            <a:ext cx="12192000" cy="1855960"/>
          </a:xfrm>
          <a:prstGeom prst="rect">
            <a:avLst/>
          </a:prstGeom>
        </p:spPr>
      </p:pic>
      <p:pic>
        <p:nvPicPr>
          <p:cNvPr id="4" name="Picture 3" descr="Claire Gilman cropped.jpg"/>
          <p:cNvPicPr>
            <a:picLocks noChangeAspect="1"/>
          </p:cNvPicPr>
          <p:nvPr/>
        </p:nvPicPr>
        <p:blipFill>
          <a:blip r:embed="rId3"/>
          <a:stretch>
            <a:fillRect/>
          </a:stretch>
        </p:blipFill>
        <p:spPr>
          <a:xfrm>
            <a:off x="278661" y="1960879"/>
            <a:ext cx="4456467" cy="4747739"/>
          </a:xfrm>
          <a:prstGeom prst="rect">
            <a:avLst/>
          </a:prstGeom>
        </p:spPr>
      </p:pic>
      <p:sp>
        <p:nvSpPr>
          <p:cNvPr id="5" name="TextBox 4"/>
          <p:cNvSpPr txBox="1"/>
          <p:nvPr/>
        </p:nvSpPr>
        <p:spPr>
          <a:xfrm>
            <a:off x="5241957" y="2153421"/>
            <a:ext cx="6609030" cy="2585323"/>
          </a:xfrm>
          <a:prstGeom prst="rect">
            <a:avLst/>
          </a:prstGeom>
          <a:noFill/>
        </p:spPr>
        <p:txBody>
          <a:bodyPr wrap="square" rtlCol="0">
            <a:spAutoFit/>
          </a:bodyPr>
          <a:lstStyle/>
          <a:p>
            <a:r>
              <a:rPr lang="en-US" sz="6600" b="1" dirty="0" smtClean="0">
                <a:solidFill>
                  <a:schemeClr val="bg1"/>
                </a:solidFill>
                <a:effectLst>
                  <a:outerShdw blurRad="38100" dist="38100" dir="2700000" algn="tl">
                    <a:srgbClr val="000000">
                      <a:alpha val="43137"/>
                    </a:srgbClr>
                  </a:outerShdw>
                </a:effectLst>
              </a:rPr>
              <a:t>Claire Gilman</a:t>
            </a:r>
          </a:p>
          <a:p>
            <a:r>
              <a:rPr lang="en-US" sz="4800" dirty="0" smtClean="0">
                <a:solidFill>
                  <a:schemeClr val="bg1"/>
                </a:solidFill>
                <a:effectLst>
                  <a:outerShdw blurRad="38100" dist="38100" dir="2700000" algn="tl">
                    <a:srgbClr val="000000">
                      <a:alpha val="43137"/>
                    </a:srgbClr>
                  </a:outerShdw>
                </a:effectLst>
              </a:rPr>
              <a:t>Soroptimist International Youth Advocate</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165552293"/>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48"/>
          <p:cNvSpPr/>
          <p:nvPr/>
        </p:nvSpPr>
        <p:spPr>
          <a:xfrm>
            <a:off x="0" y="45720"/>
            <a:ext cx="12192000" cy="683514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95" name="Freeform: Shape 50"/>
          <p:cNvSpPr/>
          <p:nvPr/>
        </p:nvSpPr>
        <p:spPr>
          <a:xfrm>
            <a:off x="398785" y="0"/>
            <a:ext cx="11546830" cy="62145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900" y="0"/>
                </a:lnTo>
                <a:lnTo>
                  <a:pt x="14900" y="6"/>
                </a:lnTo>
                <a:lnTo>
                  <a:pt x="21600" y="6"/>
                </a:lnTo>
                <a:lnTo>
                  <a:pt x="21600" y="9964"/>
                </a:lnTo>
                <a:lnTo>
                  <a:pt x="20998" y="11051"/>
                </a:lnTo>
                <a:lnTo>
                  <a:pt x="20998" y="1048"/>
                </a:lnTo>
                <a:lnTo>
                  <a:pt x="599" y="1048"/>
                </a:lnTo>
                <a:lnTo>
                  <a:pt x="599" y="20540"/>
                </a:lnTo>
                <a:lnTo>
                  <a:pt x="15746" y="20540"/>
                </a:lnTo>
                <a:lnTo>
                  <a:pt x="15159" y="21600"/>
                </a:lnTo>
                <a:lnTo>
                  <a:pt x="13512" y="21600"/>
                </a:lnTo>
                <a:lnTo>
                  <a:pt x="13512" y="21594"/>
                </a:lnTo>
                <a:lnTo>
                  <a:pt x="0" y="21594"/>
                </a:lnTo>
                <a:close/>
              </a:path>
            </a:pathLst>
          </a:custGeom>
          <a:solidFill>
            <a:srgbClr val="808080">
              <a:alpha val="25000"/>
            </a:srgbClr>
          </a:solidFill>
          <a:ln w="12700">
            <a:miter lim="400000"/>
          </a:ln>
        </p:spPr>
        <p:txBody>
          <a:bodyPr lIns="45719" rIns="45719" anchor="ctr"/>
          <a:lstStyle/>
          <a:p>
            <a:pPr algn="ctr">
              <a:defRPr>
                <a:solidFill>
                  <a:srgbClr val="FFFFFF"/>
                </a:solidFill>
              </a:defRPr>
            </a:pPr>
            <a:endParaRPr/>
          </a:p>
        </p:txBody>
      </p:sp>
      <p:sp>
        <p:nvSpPr>
          <p:cNvPr id="96" name="Right Triangle 52"/>
          <p:cNvSpPr/>
          <p:nvPr/>
        </p:nvSpPr>
        <p:spPr>
          <a:xfrm flipH="1">
            <a:off x="8576719" y="3335866"/>
            <a:ext cx="3291842" cy="3200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4"/>
          </a:solidFill>
          <a:ln w="12700">
            <a:miter lim="400000"/>
          </a:ln>
        </p:spPr>
        <p:txBody>
          <a:bodyPr lIns="45719" rIns="45719" anchor="ctr"/>
          <a:lstStyle/>
          <a:p>
            <a:pPr algn="ctr">
              <a:defRPr>
                <a:solidFill>
                  <a:srgbClr val="FFFFFF"/>
                </a:solidFill>
              </a:defRPr>
            </a:pPr>
            <a:endParaRPr/>
          </a:p>
        </p:txBody>
      </p:sp>
      <p:pic>
        <p:nvPicPr>
          <p:cNvPr id="97" name="Picture 5" descr="Picture 5"/>
          <p:cNvPicPr>
            <a:picLocks noChangeAspect="1"/>
          </p:cNvPicPr>
          <p:nvPr/>
        </p:nvPicPr>
        <p:blipFill>
          <a:blip r:embed="rId3"/>
          <a:stretch>
            <a:fillRect/>
          </a:stretch>
        </p:blipFill>
        <p:spPr>
          <a:xfrm>
            <a:off x="1788478" y="2795594"/>
            <a:ext cx="7746711" cy="2938970"/>
          </a:xfrm>
          <a:prstGeom prst="rect">
            <a:avLst/>
          </a:prstGeom>
          <a:ln w="12700">
            <a:miter lim="400000"/>
          </a:ln>
        </p:spPr>
      </p:pic>
      <p:sp>
        <p:nvSpPr>
          <p:cNvPr id="2" name="TextBox 1"/>
          <p:cNvSpPr txBox="1"/>
          <p:nvPr/>
        </p:nvSpPr>
        <p:spPr>
          <a:xfrm>
            <a:off x="983432" y="602345"/>
            <a:ext cx="10369152"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3400" b="1" i="0" u="none" strike="noStrike" cap="none" spc="0" normalizeH="0" baseline="0" dirty="0" smtClean="0">
                <a:ln>
                  <a:noFill/>
                </a:ln>
                <a:solidFill>
                  <a:srgbClr val="000000"/>
                </a:solidFill>
                <a:effectLst/>
                <a:uFillTx/>
                <a:latin typeface="Arial Narrow" panose="020B0606020202030204" pitchFamily="34" charset="0"/>
                <a:cs typeface="Arial" panose="020B0604020202020204" pitchFamily="34" charset="0"/>
                <a:sym typeface="Calibri"/>
              </a:rPr>
              <a:t>Soroptimist International </a:t>
            </a:r>
            <a:r>
              <a:rPr kumimoji="0" lang="en-GB" sz="3200" b="1" i="0" u="none" strike="noStrike" cap="none" spc="0" normalizeH="0" baseline="0" dirty="0" smtClean="0">
                <a:ln>
                  <a:noFill/>
                </a:ln>
                <a:solidFill>
                  <a:srgbClr val="000000"/>
                </a:solidFill>
                <a:effectLst/>
                <a:uFillTx/>
                <a:latin typeface="Arial Narrow" panose="020B0606020202030204" pitchFamily="34" charset="0"/>
                <a:cs typeface="Arial" panose="020B0604020202020204" pitchFamily="34" charset="0"/>
                <a:sym typeface="Calibri"/>
              </a:rPr>
              <a:t>Great Britain &amp; </a:t>
            </a:r>
            <a:r>
              <a:rPr lang="en-GB" sz="3200" b="1" dirty="0" smtClean="0">
                <a:latin typeface="Arial Narrow" panose="020B0606020202030204" pitchFamily="34" charset="0"/>
                <a:cs typeface="Arial" panose="020B0604020202020204" pitchFamily="34" charset="0"/>
              </a:rPr>
              <a:t>I</a:t>
            </a:r>
            <a:r>
              <a:rPr kumimoji="0" lang="en-GB" sz="3200" b="1" i="0" u="none" strike="noStrike" cap="none" spc="0" normalizeH="0" baseline="0" dirty="0" smtClean="0">
                <a:ln>
                  <a:noFill/>
                </a:ln>
                <a:solidFill>
                  <a:srgbClr val="000000"/>
                </a:solidFill>
                <a:effectLst/>
                <a:uFillTx/>
                <a:latin typeface="Arial Narrow" panose="020B0606020202030204" pitchFamily="34" charset="0"/>
                <a:cs typeface="Arial" panose="020B0604020202020204" pitchFamily="34" charset="0"/>
                <a:sym typeface="Calibri"/>
              </a:rPr>
              <a:t>reland</a:t>
            </a:r>
            <a:endParaRPr kumimoji="0" lang="en-GB" sz="3200" b="1" i="0" u="none" strike="noStrike" cap="none" spc="0" normalizeH="0" baseline="0" dirty="0">
              <a:ln>
                <a:noFill/>
              </a:ln>
              <a:solidFill>
                <a:srgbClr val="000000"/>
              </a:solidFill>
              <a:effectLst/>
              <a:uFillTx/>
              <a:latin typeface="Arial Narrow" panose="020B0606020202030204" pitchFamily="34" charset="0"/>
              <a:cs typeface="Arial" panose="020B0604020202020204" pitchFamily="34" charset="0"/>
              <a:sym typeface="Calibri"/>
            </a:endParaRPr>
          </a:p>
        </p:txBody>
      </p:sp>
      <p:sp>
        <p:nvSpPr>
          <p:cNvPr id="3" name="TextBox 2"/>
          <p:cNvSpPr txBox="1"/>
          <p:nvPr/>
        </p:nvSpPr>
        <p:spPr>
          <a:xfrm flipH="1">
            <a:off x="1487488" y="1223041"/>
            <a:ext cx="964907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4" name="TextBox 3"/>
          <p:cNvSpPr txBox="1"/>
          <p:nvPr/>
        </p:nvSpPr>
        <p:spPr>
          <a:xfrm>
            <a:off x="839416" y="1276145"/>
            <a:ext cx="10513168"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400" b="1" dirty="0" smtClean="0">
                <a:latin typeface="Arial Narrow" panose="020B0606020202030204" pitchFamily="34" charset="0"/>
                <a:cs typeface="Arial" panose="020B0604020202020204" pitchFamily="34" charset="0"/>
              </a:rPr>
              <a:t>Presenter: </a:t>
            </a:r>
            <a:r>
              <a:rPr lang="en-GB" sz="3200" b="1" dirty="0" err="1" smtClean="0">
                <a:latin typeface="Arial Narrow" panose="020B0606020202030204" pitchFamily="34" charset="0"/>
                <a:cs typeface="Arial" panose="020B0604020202020204" pitchFamily="34" charset="0"/>
              </a:rPr>
              <a:t>Irmin</a:t>
            </a:r>
            <a:r>
              <a:rPr lang="en-GB" sz="3200" b="1" dirty="0" smtClean="0">
                <a:latin typeface="Arial Narrow" panose="020B0606020202030204" pitchFamily="34" charset="0"/>
                <a:cs typeface="Arial" panose="020B0604020202020204" pitchFamily="34" charset="0"/>
              </a:rPr>
              <a:t> McKenzie</a:t>
            </a:r>
            <a:endParaRPr lang="en-GB" sz="3200" b="1" dirty="0">
              <a:latin typeface="Arial Narrow" panose="020B0606020202030204" pitchFamily="34" charset="0"/>
              <a:cs typeface="Arial" panose="020B0604020202020204" pitchFamily="34" charset="0"/>
            </a:endParaRPr>
          </a:p>
        </p:txBody>
      </p:sp>
      <p:sp>
        <p:nvSpPr>
          <p:cNvPr id="5" name="TextBox 4"/>
          <p:cNvSpPr txBox="1"/>
          <p:nvPr/>
        </p:nvSpPr>
        <p:spPr>
          <a:xfrm>
            <a:off x="1055440" y="1905845"/>
            <a:ext cx="1022513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200" b="1" dirty="0" smtClean="0">
                <a:latin typeface="Arial Narrow" panose="020B0606020202030204" pitchFamily="34" charset="0"/>
                <a:cs typeface="Arial" panose="020B0604020202020204" pitchFamily="34" charset="0"/>
              </a:rPr>
              <a:t>DIGIGIRLZ </a:t>
            </a:r>
            <a:r>
              <a:rPr lang="en-GB" sz="3200" b="1" dirty="0">
                <a:latin typeface="Arial Narrow" panose="020B0606020202030204" pitchFamily="34" charset="0"/>
                <a:cs typeface="Arial" panose="020B0604020202020204" pitchFamily="34" charset="0"/>
              </a:rPr>
              <a:t>(TRINIDAD &amp; TOBAGO) 2020</a:t>
            </a:r>
          </a:p>
        </p:txBody>
      </p:sp>
    </p:spTree>
  </p:cSld>
  <p:clrMapOvr>
    <a:masterClrMapping/>
  </p:clrMapOvr>
  <p:transition advClick="0" advTm="3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4"/>
          <p:cNvSpPr/>
          <p:nvPr/>
        </p:nvSpPr>
        <p:spPr>
          <a:xfrm>
            <a:off x="0" y="5568777"/>
            <a:ext cx="12192000" cy="1289223"/>
          </a:xfrm>
          <a:prstGeom prst="rect">
            <a:avLst/>
          </a:prstGeom>
          <a:solidFill>
            <a:srgbClr val="FFD02E"/>
          </a:solidFill>
          <a:ln w="12700">
            <a:miter lim="400000"/>
          </a:ln>
        </p:spPr>
        <p:txBody>
          <a:bodyPr lIns="45719" rIns="45719" anchor="ctr"/>
          <a:lstStyle/>
          <a:p>
            <a:pPr algn="ctr">
              <a:defRPr>
                <a:solidFill>
                  <a:srgbClr val="FFFFFF"/>
                </a:solidFill>
              </a:defRPr>
            </a:pPr>
            <a:endParaRPr/>
          </a:p>
        </p:txBody>
      </p:sp>
      <p:pic>
        <p:nvPicPr>
          <p:cNvPr id="102" name="Content Placeholder 5" descr="Content Placeholder 5"/>
          <p:cNvPicPr>
            <a:picLocks noChangeAspect="1"/>
          </p:cNvPicPr>
          <p:nvPr/>
        </p:nvPicPr>
        <p:blipFill>
          <a:blip r:embed="rId3" cstate="print"/>
          <a:stretch>
            <a:fillRect/>
          </a:stretch>
        </p:blipFill>
        <p:spPr>
          <a:xfrm>
            <a:off x="9127524" y="5721219"/>
            <a:ext cx="2899719" cy="1036211"/>
          </a:xfrm>
          <a:prstGeom prst="rect">
            <a:avLst/>
          </a:prstGeom>
          <a:ln w="12700">
            <a:miter lim="400000"/>
          </a:ln>
        </p:spPr>
      </p:pic>
      <p:sp>
        <p:nvSpPr>
          <p:cNvPr id="103" name="Straight Connector 9"/>
          <p:cNvSpPr/>
          <p:nvPr/>
        </p:nvSpPr>
        <p:spPr>
          <a:xfrm>
            <a:off x="10371908" y="5860869"/>
            <a:ext cx="1" cy="748938"/>
          </a:xfrm>
          <a:prstGeom prst="line">
            <a:avLst/>
          </a:prstGeom>
          <a:ln w="19050">
            <a:solidFill>
              <a:schemeClr val="accent3"/>
            </a:solidFill>
            <a:miter/>
          </a:ln>
        </p:spPr>
        <p:txBody>
          <a:bodyPr lIns="45719" rIns="45719"/>
          <a:lstStyle/>
          <a:p>
            <a:endParaRPr/>
          </a:p>
        </p:txBody>
      </p:sp>
      <p:sp>
        <p:nvSpPr>
          <p:cNvPr id="7" name="TextBox 6"/>
          <p:cNvSpPr txBox="1">
            <a:spLocks noChangeAspect="1"/>
          </p:cNvSpPr>
          <p:nvPr/>
        </p:nvSpPr>
        <p:spPr>
          <a:xfrm>
            <a:off x="980311" y="1690199"/>
            <a:ext cx="10231379" cy="38702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3750" b="1" dirty="0" smtClean="0">
                <a:latin typeface="Arial" panose="020B0604020202020204" pitchFamily="34" charset="0"/>
                <a:cs typeface="Arial" panose="020B0604020202020204" pitchFamily="34" charset="0"/>
              </a:rPr>
              <a:t>DIGIGIRLZ (Trinidad &amp;Tobago) 2020</a:t>
            </a:r>
          </a:p>
          <a:p>
            <a:pPr marL="0" marR="0" indent="0" algn="ctr" defTabSz="914400" rtl="0" fontAlgn="auto" latinLnBrk="0" hangingPunct="0">
              <a:lnSpc>
                <a:spcPct val="100000"/>
              </a:lnSpc>
              <a:spcBef>
                <a:spcPts val="0"/>
              </a:spcBef>
              <a:spcAft>
                <a:spcPts val="0"/>
              </a:spcAft>
              <a:buClrTx/>
              <a:buSzTx/>
              <a:buFontTx/>
              <a:buNone/>
              <a:tabLst/>
            </a:pPr>
            <a:r>
              <a:rPr lang="en-GB" sz="2400" b="1" dirty="0" smtClean="0">
                <a:latin typeface="Arial" panose="020B0604020202020204" pitchFamily="34" charset="0"/>
                <a:cs typeface="Arial" panose="020B0604020202020204" pitchFamily="34" charset="0"/>
              </a:rPr>
              <a:t>A Science, Technology, Engineering and Mathematics (STEM) Project</a:t>
            </a:r>
          </a:p>
          <a:p>
            <a:pPr marL="0" marR="0" indent="0" algn="ctr" defTabSz="914400" rtl="0" fontAlgn="auto" latinLnBrk="0" hangingPunct="0">
              <a:lnSpc>
                <a:spcPct val="100000"/>
              </a:lnSpc>
              <a:spcBef>
                <a:spcPts val="0"/>
              </a:spcBef>
              <a:spcAft>
                <a:spcPts val="0"/>
              </a:spcAft>
              <a:buClrTx/>
              <a:buSzTx/>
              <a:buFontTx/>
              <a:buNone/>
              <a:tabLst/>
            </a:pPr>
            <a:endParaRPr lang="en-GB" sz="2400" b="1" dirty="0" smtClean="0">
              <a:latin typeface="Arial" panose="020B0604020202020204" pitchFamily="34" charset="0"/>
              <a:cs typeface="Arial" panose="020B0604020202020204" pitchFamily="34" charset="0"/>
            </a:endParaRPr>
          </a:p>
          <a:p>
            <a:pPr marL="0" marR="0" indent="0" algn="ctr" defTabSz="914400" rtl="0" fontAlgn="auto" latinLnBrk="0" hangingPunct="0">
              <a:lnSpc>
                <a:spcPct val="100000"/>
              </a:lnSpc>
              <a:spcBef>
                <a:spcPts val="0"/>
              </a:spcBef>
              <a:spcAft>
                <a:spcPts val="0"/>
              </a:spcAft>
              <a:buClrTx/>
              <a:buSzTx/>
              <a:buFontTx/>
              <a:buNone/>
              <a:tabLst/>
            </a:pPr>
            <a:r>
              <a:rPr lang="en-GB" sz="3200" dirty="0" smtClean="0">
                <a:latin typeface="Arial" panose="020B0604020202020204" pitchFamily="34" charset="0"/>
                <a:cs typeface="Arial" panose="020B0604020202020204" pitchFamily="34" charset="0"/>
              </a:rPr>
              <a:t>A VIRTUAL PROGRAMME ACTION PROJECT</a:t>
            </a:r>
          </a:p>
          <a:p>
            <a:pPr marL="0" marR="0" indent="0" algn="ctr" defTabSz="914400" rtl="0" fontAlgn="auto" latinLnBrk="0" hangingPunct="0">
              <a:lnSpc>
                <a:spcPct val="100000"/>
              </a:lnSpc>
              <a:spcBef>
                <a:spcPts val="0"/>
              </a:spcBef>
              <a:spcAft>
                <a:spcPts val="0"/>
              </a:spcAft>
              <a:buClrTx/>
              <a:buSzTx/>
              <a:buFontTx/>
              <a:buNone/>
              <a:tabLst/>
            </a:pPr>
            <a:r>
              <a:rPr lang="en-GB" sz="3200" dirty="0" smtClean="0">
                <a:latin typeface="Arial" panose="020B0604020202020204" pitchFamily="34" charset="0"/>
                <a:cs typeface="Arial" panose="020B0604020202020204" pitchFamily="34" charset="0"/>
              </a:rPr>
              <a:t>In Collaboration with Microsoft (Trinidad &amp; Tobago) &amp; Microsoft (UK)</a:t>
            </a:r>
            <a:endParaRPr kumimoji="0" lang="en-GB" sz="320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GB" sz="3200" dirty="0" smtClean="0">
              <a:latin typeface="Arial" panose="020B0604020202020204" pitchFamily="34" charset="0"/>
              <a:cs typeface="Arial" panose="020B0604020202020204" pitchFamily="34" charset="0"/>
            </a:endParaRPr>
          </a:p>
          <a:p>
            <a:pPr marL="0" marR="0" indent="0" algn="ctr" defTabSz="914400" rtl="0" fontAlgn="auto" latinLnBrk="0" hangingPunct="0">
              <a:lnSpc>
                <a:spcPct val="100000"/>
              </a:lnSpc>
              <a:spcBef>
                <a:spcPts val="0"/>
              </a:spcBef>
              <a:spcAft>
                <a:spcPts val="0"/>
              </a:spcAft>
              <a:buClrTx/>
              <a:buSzTx/>
              <a:buFontTx/>
              <a:buNone/>
              <a:tabLst/>
            </a:pPr>
            <a:endParaRPr kumimoji="0" lang="en-GB" sz="320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28363" y="0"/>
            <a:ext cx="3590578" cy="1227161"/>
          </a:xfrm>
          <a:prstGeom prst="rect">
            <a:avLst/>
          </a:prstGeom>
        </p:spPr>
      </p:pic>
    </p:spTree>
  </p:cSld>
  <p:clrMapOvr>
    <a:masterClrMapping/>
  </p:clrMapOvr>
  <p:transition advClick="0" advTm="3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781</TotalTime>
  <Words>891</Words>
  <Application>Microsoft Macintosh PowerPoint</Application>
  <PresentationFormat>Custom</PresentationFormat>
  <Paragraphs>106</Paragraphs>
  <Slides>33</Slides>
  <Notes>21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THE STORY OF HAFSA</vt:lpstr>
      <vt:lpstr>THIS PROGRAM IS UNIQUE AS IT COVERS SDG 1,2, 4, AND 8</vt:lpstr>
      <vt:lpstr>SI LEKKI, LAGOS NIGERIA IN PARTNERSHIP WITH THREE OTHER FOUNDATIONS DOMESTICATE THE PRIORITY THEME OF THE UNCSW65 IN NIGERIA. SDGS COVERED ARE POVERTY, QUALITY EDUCATION</vt:lpstr>
      <vt:lpstr>SI. Harare club in Zimbabwe supports Rusike Orphanage in Epworth a high-density suburb in Harare. We have been working with this orphanage for two years. The orphanage looks after girls. The girls are equipped and empowered through skills training programs that focus on different areas of life. As shown in the pictures below, last year the girls were trained on how to make aprons and masks through a skills development social enterprise called Chengetedza. The orphanage has embraced this sewing project and are now earning an income through selling these masks in this COVID-19 pandemic  to the community they live in. This covers SDG 8 and 9 The girls showcasing their work.</vt:lpstr>
      <vt:lpstr>Skill acquisition and entrepreneurship programme for girls in this transit camp. These are girls who ran away from home or were deceived into greener pastures. This project is unique under SDG 1, 2 and 8.</vt:lpstr>
      <vt:lpstr>Slide 23</vt:lpstr>
      <vt:lpstr>Slide 24</vt:lpstr>
      <vt:lpstr>    From “Local to Global” to ensure the voices of women &amp; girls are heard.  Advocating for human rights and gender equality is at the heart of our work.       </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Wilkin</dc:creator>
  <cp:lastModifiedBy>Sue Riney</cp:lastModifiedBy>
  <cp:revision>37</cp:revision>
  <dcterms:created xsi:type="dcterms:W3CDTF">2021-01-27T12:21:02Z</dcterms:created>
  <dcterms:modified xsi:type="dcterms:W3CDTF">2021-03-18T03:43:07Z</dcterms:modified>
</cp:coreProperties>
</file>