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5" r:id="rId2"/>
    <p:sldId id="270" r:id="rId3"/>
    <p:sldId id="272" r:id="rId4"/>
    <p:sldId id="271" r:id="rId5"/>
    <p:sldId id="258" r:id="rId6"/>
    <p:sldId id="269" r:id="rId7"/>
    <p:sldId id="273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6502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0A97D9"/>
    <a:srgbClr val="0666B6"/>
    <a:srgbClr val="FFCA08"/>
    <a:srgbClr val="009D24"/>
    <a:srgbClr val="FD6925"/>
    <a:srgbClr val="DD1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CCA"/>
          </a:solidFill>
        </a:fill>
      </a:tcStyle>
    </a:wholeTbl>
    <a:band2H>
      <a:tcTxStyle/>
      <a:tcStyle>
        <a:tcBdr/>
        <a:fill>
          <a:solidFill>
            <a:srgbClr val="FFF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ACD"/>
          </a:solidFill>
        </a:fill>
      </a:tcStyle>
    </a:wholeTbl>
    <a:band2H>
      <a:tcTxStyle/>
      <a:tcStyle>
        <a:tcBdr/>
        <a:fill>
          <a:solidFill>
            <a:srgbClr val="F6ED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D3D3"/>
          </a:solidFill>
        </a:fill>
      </a:tcStyle>
    </a:wholeTbl>
    <a:band2H>
      <a:tcTxStyle/>
      <a:tcStyle>
        <a:tcBdr/>
        <a:fill>
          <a:solidFill>
            <a:srgbClr val="EF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defRPr sz="1600">
        <a:latin typeface="+mj-lt"/>
        <a:ea typeface="+mj-ea"/>
        <a:cs typeface="+mj-cs"/>
        <a:sym typeface="Calibri"/>
      </a:defRPr>
    </a:lvl1pPr>
    <a:lvl2pPr indent="228600" defTabSz="650240" latinLnBrk="0">
      <a:defRPr sz="1600">
        <a:latin typeface="+mj-lt"/>
        <a:ea typeface="+mj-ea"/>
        <a:cs typeface="+mj-cs"/>
        <a:sym typeface="Calibri"/>
      </a:defRPr>
    </a:lvl2pPr>
    <a:lvl3pPr indent="457200" defTabSz="650240" latinLnBrk="0">
      <a:defRPr sz="1600">
        <a:latin typeface="+mj-lt"/>
        <a:ea typeface="+mj-ea"/>
        <a:cs typeface="+mj-cs"/>
        <a:sym typeface="Calibri"/>
      </a:defRPr>
    </a:lvl3pPr>
    <a:lvl4pPr indent="685800" defTabSz="650240" latinLnBrk="0">
      <a:defRPr sz="1600">
        <a:latin typeface="+mj-lt"/>
        <a:ea typeface="+mj-ea"/>
        <a:cs typeface="+mj-cs"/>
        <a:sym typeface="Calibri"/>
      </a:defRPr>
    </a:lvl4pPr>
    <a:lvl5pPr indent="914400" defTabSz="650240" latinLnBrk="0">
      <a:defRPr sz="1600">
        <a:latin typeface="+mj-lt"/>
        <a:ea typeface="+mj-ea"/>
        <a:cs typeface="+mj-cs"/>
        <a:sym typeface="Calibri"/>
      </a:defRPr>
    </a:lvl5pPr>
    <a:lvl6pPr indent="1143000" defTabSz="650240" latinLnBrk="0">
      <a:defRPr sz="1600">
        <a:latin typeface="+mj-lt"/>
        <a:ea typeface="+mj-ea"/>
        <a:cs typeface="+mj-cs"/>
        <a:sym typeface="Calibri"/>
      </a:defRPr>
    </a:lvl6pPr>
    <a:lvl7pPr indent="1371600" defTabSz="650240" latinLnBrk="0">
      <a:defRPr sz="1600">
        <a:latin typeface="+mj-lt"/>
        <a:ea typeface="+mj-ea"/>
        <a:cs typeface="+mj-cs"/>
        <a:sym typeface="Calibri"/>
      </a:defRPr>
    </a:lvl7pPr>
    <a:lvl8pPr indent="1600200" defTabSz="650240" latinLnBrk="0">
      <a:defRPr sz="1600">
        <a:latin typeface="+mj-lt"/>
        <a:ea typeface="+mj-ea"/>
        <a:cs typeface="+mj-cs"/>
        <a:sym typeface="Calibri"/>
      </a:defRPr>
    </a:lvl8pPr>
    <a:lvl9pPr indent="1828800" defTabSz="650240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-1" y="2031998"/>
            <a:ext cx="9751062" cy="568960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lt1">
                <a:hueOff val="0"/>
                <a:satOff val="0"/>
                <a:lumOff val="0"/>
              </a:schemeClr>
            </a:solidFill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4" name="Rectangle 7"/>
          <p:cNvSpPr/>
          <p:nvPr/>
        </p:nvSpPr>
        <p:spPr>
          <a:xfrm rot="406791">
            <a:off x="9888280" y="2031998"/>
            <a:ext cx="3120341" cy="5689603"/>
          </a:xfrm>
          <a:prstGeom prst="rect">
            <a:avLst/>
          </a:prstGeom>
          <a:solidFill>
            <a:srgbClr val="0A97D9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141170" y="2604211"/>
            <a:ext cx="7802882" cy="3472282"/>
          </a:xfrm>
          <a:prstGeom prst="rect">
            <a:avLst/>
          </a:prstGeom>
        </p:spPr>
        <p:txBody>
          <a:bodyPr anchor="b"/>
          <a:lstStyle>
            <a:lvl1pPr>
              <a:defRPr sz="8200" spc="-138"/>
            </a:lvl1pPr>
          </a:lstStyle>
          <a:p>
            <a:r>
              <a:t>Title Text</a:t>
            </a:r>
          </a:p>
        </p:txBody>
      </p:sp>
      <p:sp>
        <p:nvSpPr>
          <p:cNvPr id="16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7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bg>
      <p:bgPr>
        <a:gradFill flip="none" rotWithShape="1">
          <a:gsLst>
            <a:gs pos="0">
              <a:srgbClr val="F8F9FB"/>
            </a:gs>
            <a:gs pos="74000">
              <a:srgbClr val="C0CDDB"/>
            </a:gs>
            <a:gs pos="83000">
              <a:srgbClr val="C0CDDB"/>
            </a:gs>
            <a:gs pos="100000">
              <a:srgbClr val="D5DDE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63970" y="8161866"/>
            <a:ext cx="270087" cy="308188"/>
          </a:xfrm>
          <a:prstGeom prst="rect">
            <a:avLst/>
          </a:prstGeom>
        </p:spPr>
        <p:txBody>
          <a:bodyPr lIns="27093" tIns="27093" rIns="27093" bIns="27093" anchor="t"/>
          <a:lstStyle>
            <a:lvl1pPr algn="ctr" defTabSz="587022"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26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269779" y="2417959"/>
            <a:ext cx="3143982" cy="4907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27219" y="2140915"/>
            <a:ext cx="7802881" cy="546201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30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39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125772" y="2604211"/>
            <a:ext cx="7802881" cy="3472282"/>
          </a:xfrm>
          <a:prstGeom prst="rect">
            <a:avLst/>
          </a:prstGeom>
        </p:spPr>
        <p:txBody>
          <a:bodyPr anchor="b"/>
          <a:lstStyle>
            <a:lvl1pPr>
              <a:defRPr sz="8200" spc="-138">
                <a:solidFill>
                  <a:srgbClr val="595959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45279" y="6203289"/>
            <a:ext cx="7802882" cy="975362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None/>
              <a:defRPr sz="3000"/>
            </a:lvl1pPr>
            <a:lvl2pPr marL="0" indent="457200">
              <a:buClrTx/>
              <a:buSzTx/>
              <a:buNone/>
              <a:defRPr sz="3000"/>
            </a:lvl2pPr>
            <a:lvl3pPr marL="0" indent="914400">
              <a:buClrTx/>
              <a:buSzTx/>
              <a:buNone/>
              <a:defRPr sz="3000"/>
            </a:lvl3pPr>
            <a:lvl4pPr marL="0" indent="1371600">
              <a:buClrTx/>
              <a:buSzTx/>
              <a:buNone/>
              <a:defRPr sz="3000"/>
            </a:lvl4pPr>
            <a:lvl5pPr marL="0" indent="1828800">
              <a:buClrTx/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43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52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269779" y="2417959"/>
            <a:ext cx="3143982" cy="4907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25772" y="2145791"/>
            <a:ext cx="3706369" cy="54620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56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65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269779" y="2417959"/>
            <a:ext cx="3143982" cy="4907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25772" y="2311024"/>
            <a:ext cx="3706369" cy="86156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</a:lvl1pPr>
            <a:lvl2pPr marL="0" indent="457200">
              <a:spcBef>
                <a:spcPts val="0"/>
              </a:spcBef>
              <a:buClrTx/>
              <a:buSzTx/>
              <a:buNone/>
            </a:lvl2pPr>
            <a:lvl3pPr marL="0" indent="914400">
              <a:spcBef>
                <a:spcPts val="0"/>
              </a:spcBef>
              <a:buClrTx/>
              <a:buSzTx/>
              <a:buNone/>
            </a:lvl3pPr>
            <a:lvl4pPr marL="0" indent="1371600">
              <a:spcBef>
                <a:spcPts val="0"/>
              </a:spcBef>
              <a:buClrTx/>
              <a:buSzTx/>
              <a:buNone/>
            </a:lvl4pPr>
            <a:lvl5pPr marL="0" indent="1828800">
              <a:spcBef>
                <a:spcPts val="0"/>
              </a:spcBef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339694" y="2311024"/>
            <a:ext cx="3706369" cy="867384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ClrTx/>
              <a:buSzTx/>
              <a:buNone/>
            </a:pPr>
            <a:endParaRPr/>
          </a:p>
        </p:txBody>
      </p:sp>
      <p:sp>
        <p:nvSpPr>
          <p:cNvPr id="69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70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79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269779" y="2417959"/>
            <a:ext cx="3143982" cy="490793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82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98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273100" y="2438399"/>
            <a:ext cx="3023617" cy="2535937"/>
          </a:xfrm>
          <a:prstGeom prst="rect">
            <a:avLst/>
          </a:prstGeom>
        </p:spPr>
        <p:txBody>
          <a:bodyPr anchor="b"/>
          <a:lstStyle>
            <a:lvl1pPr>
              <a:defRPr sz="4400" spc="-82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25772" y="2145791"/>
            <a:ext cx="7802881" cy="54620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73100" y="4946320"/>
            <a:ext cx="3023617" cy="2476791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03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6"/>
          <p:cNvSpPr/>
          <p:nvPr/>
        </p:nvSpPr>
        <p:spPr>
          <a:xfrm>
            <a:off x="0" y="2028748"/>
            <a:ext cx="3673163" cy="568635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Rectangle 37"/>
          <p:cNvSpPr/>
          <p:nvPr/>
        </p:nvSpPr>
        <p:spPr>
          <a:xfrm>
            <a:off x="12603588" y="2028748"/>
            <a:ext cx="409653" cy="5686350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8767" tIns="48767" rIns="48767" bIns="48767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273100" y="2438399"/>
            <a:ext cx="3023617" cy="2535937"/>
          </a:xfrm>
          <a:prstGeom prst="rect">
            <a:avLst/>
          </a:prstGeom>
        </p:spPr>
        <p:txBody>
          <a:bodyPr anchor="b"/>
          <a:lstStyle>
            <a:lvl1pPr>
              <a:defRPr sz="4400" spc="-82"/>
            </a:lvl1pPr>
          </a:lstStyle>
          <a:p>
            <a:r>
              <a:t>Title Text</a:t>
            </a:r>
          </a:p>
        </p:txBody>
      </p:sp>
      <p:sp>
        <p:nvSpPr>
          <p:cNvPr id="12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08686" y="2037780"/>
            <a:ext cx="8656247" cy="56863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3100" y="4945075"/>
            <a:ext cx="3023617" cy="247741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31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-110825" y="17196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3" name="Line"/>
          <p:cNvSpPr/>
          <p:nvPr/>
        </p:nvSpPr>
        <p:spPr>
          <a:xfrm>
            <a:off x="-627217" y="9736401"/>
            <a:ext cx="14259233" cy="1"/>
          </a:xfrm>
          <a:prstGeom prst="line">
            <a:avLst/>
          </a:prstGeom>
          <a:ln w="762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50239" y="1459009"/>
            <a:ext cx="11704322" cy="1325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784483"/>
            <a:ext cx="11704322" cy="511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59851" y="8040695"/>
            <a:ext cx="316216" cy="306690"/>
          </a:xfrm>
          <a:prstGeom prst="rect">
            <a:avLst/>
          </a:prstGeom>
          <a:ln w="12700">
            <a:miter lim="400000"/>
          </a:ln>
        </p:spPr>
        <p:txBody>
          <a:bodyPr wrap="none" lIns="48767" tIns="48767" rIns="48767" bIns="48767" anchor="ctr">
            <a:spAutoFit/>
          </a:bodyPr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ransition spd="med"/>
  <p:txStyles>
    <p:titleStyle>
      <a:lvl1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83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56031" marR="0" indent="-256031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1pPr>
      <a:lvl2pPr marL="787400" marR="0" indent="-28448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2pPr>
      <a:lvl3pPr marL="1280160" marR="0" indent="-32004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3pPr>
      <a:lvl4pPr marL="1783079" marR="0" indent="-365759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4pPr>
      <a:lvl5pPr marL="2240279" marR="0" indent="-365759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5pPr>
      <a:lvl6pPr marL="2743200" marR="0" indent="-45720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6pPr>
      <a:lvl7pPr marL="3200400" marR="0" indent="-45720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7pPr>
      <a:lvl8pPr marL="3657600" marR="0" indent="-45720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8pPr>
      <a:lvl9pPr marL="4114800" marR="0" indent="-457200" algn="l" defTabSz="1300480" rtl="0" latinLnBrk="0">
        <a:lnSpc>
          <a:spcPct val="90000"/>
        </a:lnSpc>
        <a:spcBef>
          <a:spcPts val="1700"/>
        </a:spcBef>
        <a:spcAft>
          <a:spcPts val="0"/>
        </a:spcAft>
        <a:buClr>
          <a:schemeClr val="accent1"/>
        </a:buClr>
        <a:buSzPct val="100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595959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6502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image" Target="../media/image7.jp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2"/>
          <a:srcRect t="2949" r="1" b="32751"/>
          <a:stretch>
            <a:fillRect/>
          </a:stretch>
        </p:blipFill>
        <p:spPr>
          <a:xfrm>
            <a:off x="-7236" y="733866"/>
            <a:ext cx="7336804" cy="245313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49" name="SI President Mariet Verhoef-Cohen…"/>
          <p:cNvSpPr txBox="1"/>
          <p:nvPr/>
        </p:nvSpPr>
        <p:spPr>
          <a:xfrm>
            <a:off x="554955" y="4372717"/>
            <a:ext cx="7312000" cy="106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>
              <a:defRPr sz="3900"/>
            </a:pPr>
            <a:r>
              <a:rPr dirty="0"/>
              <a:t>SI President Mariet Verhoef-Cohen </a:t>
            </a:r>
          </a:p>
          <a:p>
            <a:r>
              <a:rPr dirty="0"/>
              <a:t>Officer in the </a:t>
            </a:r>
            <a:r>
              <a:rPr lang="en-GB" dirty="0"/>
              <a:t>Order of </a:t>
            </a:r>
            <a:r>
              <a:rPr dirty="0"/>
              <a:t>Orange-Nassau</a:t>
            </a:r>
          </a:p>
        </p:txBody>
      </p:sp>
      <p:sp>
        <p:nvSpPr>
          <p:cNvPr id="150" name="Line"/>
          <p:cNvSpPr/>
          <p:nvPr/>
        </p:nvSpPr>
        <p:spPr>
          <a:xfrm>
            <a:off x="305671" y="8527238"/>
            <a:ext cx="7802505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pic>
        <p:nvPicPr>
          <p:cNvPr id="151" name="Lady-white-on-transp.png" descr="Lady-white-on-tran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125" y="3476254"/>
            <a:ext cx="3324650" cy="3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@MarietCohen"/>
          <p:cNvSpPr txBox="1"/>
          <p:nvPr/>
        </p:nvSpPr>
        <p:spPr>
          <a:xfrm>
            <a:off x="1696640" y="5583534"/>
            <a:ext cx="2016920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535353"/>
                </a:solidFill>
              </a:defRPr>
            </a:lvl1pPr>
          </a:lstStyle>
          <a:p>
            <a:r>
              <a:t>@MarietCohen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853" y="5583534"/>
            <a:ext cx="536840" cy="40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36" y="8040165"/>
            <a:ext cx="13019272" cy="16727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85612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889C53-ABF9-49AD-A296-40F6D1E723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5"/>
          <a:stretch/>
        </p:blipFill>
        <p:spPr>
          <a:xfrm>
            <a:off x="2200564" y="113837"/>
            <a:ext cx="8603671" cy="7839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3843A0-FC10-4160-8391-1F50CBCA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85381"/>
            <a:ext cx="13004800" cy="16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113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40">
              <a:schemeClr val="bg1"/>
            </a:gs>
            <a:gs pos="25000">
              <a:schemeClr val="bg1"/>
            </a:gs>
            <a:gs pos="14000">
              <a:srgbClr val="0168B0"/>
            </a:gs>
            <a:gs pos="78000">
              <a:srgbClr val="0168B0"/>
            </a:gs>
            <a:gs pos="41000">
              <a:schemeClr val="bg1"/>
            </a:gs>
            <a:gs pos="14159">
              <a:schemeClr val="bg1"/>
            </a:gs>
            <a:gs pos="7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BF986077-91BA-4E1F-B81E-50C578097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9130"/>
          <a:stretch/>
        </p:blipFill>
        <p:spPr>
          <a:xfrm>
            <a:off x="3813664" y="19327"/>
            <a:ext cx="4161874" cy="2162012"/>
          </a:xfrm>
          <a:prstGeom prst="rect">
            <a:avLst/>
          </a:prstGeom>
        </p:spPr>
      </p:pic>
      <p:pic>
        <p:nvPicPr>
          <p:cNvPr id="9" name="Picture 8" descr="A person holding a sign&#10;&#10;Description automatically generated">
            <a:extLst>
              <a:ext uri="{FF2B5EF4-FFF2-40B4-BE49-F238E27FC236}">
                <a16:creationId xmlns:a16="http://schemas.microsoft.com/office/drawing/2014/main" id="{282E5B38-FF28-4601-8D93-EA70A37A4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4"/>
          <a:stretch/>
        </p:blipFill>
        <p:spPr>
          <a:xfrm>
            <a:off x="7975538" y="21244"/>
            <a:ext cx="5029262" cy="1979207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DE8A77-7EE6-465E-A31F-EE824CC829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7"/>
            <a:ext cx="3813664" cy="1981124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EF4C274-8DCC-41FB-84D7-DA43E7FA75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63" y="7804763"/>
            <a:ext cx="3813664" cy="1927589"/>
          </a:xfrm>
          <a:prstGeom prst="rect">
            <a:avLst/>
          </a:prstGeom>
        </p:spPr>
      </p:pic>
      <p:pic>
        <p:nvPicPr>
          <p:cNvPr id="16" name="Picture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EA57240-2CF6-4F01-8CBA-BD85F08B73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22462"/>
          <a:stretch/>
        </p:blipFill>
        <p:spPr>
          <a:xfrm>
            <a:off x="9075954" y="7804766"/>
            <a:ext cx="3928846" cy="1927589"/>
          </a:xfrm>
          <a:prstGeom prst="rect">
            <a:avLst/>
          </a:prstGeom>
        </p:spPr>
      </p:pic>
      <p:pic>
        <p:nvPicPr>
          <p:cNvPr id="20" name="Picture 1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7BD930E-C7F2-4ABE-BA0E-74C55141FA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r="20192"/>
          <a:stretch/>
        </p:blipFill>
        <p:spPr>
          <a:xfrm>
            <a:off x="7247153" y="7804760"/>
            <a:ext cx="2173357" cy="1927594"/>
          </a:xfrm>
          <a:prstGeom prst="rect">
            <a:avLst/>
          </a:prstGeom>
        </p:spPr>
      </p:pic>
      <p:pic>
        <p:nvPicPr>
          <p:cNvPr id="30" name="Picture 2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2E99F41-CF43-4CFA-9C1A-3B579D738E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/>
          <a:stretch/>
        </p:blipFill>
        <p:spPr>
          <a:xfrm>
            <a:off x="-180714" y="7804760"/>
            <a:ext cx="3843577" cy="19275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ADA2D6-0129-46AA-B1DB-632306BB5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3" t="19378" r="7186" b="38408"/>
          <a:stretch/>
        </p:blipFill>
        <p:spPr>
          <a:xfrm>
            <a:off x="1778320" y="3455482"/>
            <a:ext cx="8232562" cy="3552210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:a16="http://schemas.microsoft.com/office/drawing/2014/main" id="{1D2DD458-412C-48D8-8159-513207CC8E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76" y="2256507"/>
            <a:ext cx="1745790" cy="12977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A20C4CD-FC2A-49BF-841D-D038DFC25C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9" y="3987353"/>
            <a:ext cx="1979388" cy="13125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2545A9C-1BCE-4125-9490-AEB52AD404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1" y="2451288"/>
            <a:ext cx="2326705" cy="1216867"/>
          </a:xfrm>
          <a:prstGeom prst="rect">
            <a:avLst/>
          </a:prstGeom>
        </p:spPr>
      </p:pic>
      <p:pic>
        <p:nvPicPr>
          <p:cNvPr id="49" name="Picture 48" descr="A picture containing candelabrum, object&#10;&#10;Description automatically generated">
            <a:extLst>
              <a:ext uri="{FF2B5EF4-FFF2-40B4-BE49-F238E27FC236}">
                <a16:creationId xmlns:a16="http://schemas.microsoft.com/office/drawing/2014/main" id="{B56ADB12-E229-4838-B2F7-DF4441C033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203" y="3927685"/>
            <a:ext cx="1866861" cy="1580998"/>
          </a:xfrm>
          <a:prstGeom prst="rect">
            <a:avLst/>
          </a:prstGeom>
        </p:spPr>
      </p:pic>
      <p:pic>
        <p:nvPicPr>
          <p:cNvPr id="51" name="Picture 50" descr="A picture containing object, sky&#10;&#10;Description automatically generated">
            <a:extLst>
              <a:ext uri="{FF2B5EF4-FFF2-40B4-BE49-F238E27FC236}">
                <a16:creationId xmlns:a16="http://schemas.microsoft.com/office/drawing/2014/main" id="{4F6993DB-E5D3-416F-A940-52453728AF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87" y="2754931"/>
            <a:ext cx="3337567" cy="49377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9674633-324B-4E95-A56A-10A6616BDD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34" y="5417167"/>
            <a:ext cx="2224165" cy="1798854"/>
          </a:xfrm>
          <a:prstGeom prst="rect">
            <a:avLst/>
          </a:prstGeom>
        </p:spPr>
      </p:pic>
      <p:pic>
        <p:nvPicPr>
          <p:cNvPr id="57" name="Picture 5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F6B089-D912-40A1-BA56-43D70B3A59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42" y="3461347"/>
            <a:ext cx="1694688" cy="16946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942CD3-8699-4124-A237-99A8F640CD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7155" y="7048787"/>
            <a:ext cx="1300389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47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40">
              <a:schemeClr val="bg1"/>
            </a:gs>
            <a:gs pos="25000">
              <a:schemeClr val="bg1"/>
            </a:gs>
            <a:gs pos="79648">
              <a:srgbClr val="0168B0"/>
            </a:gs>
            <a:gs pos="94000">
              <a:srgbClr val="0168B0"/>
            </a:gs>
            <a:gs pos="41000">
              <a:schemeClr val="bg1"/>
            </a:gs>
            <a:gs pos="14159">
              <a:schemeClr val="bg1"/>
            </a:gs>
            <a:gs pos="7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ctrTitle"/>
          </p:nvPr>
        </p:nvSpPr>
        <p:spPr>
          <a:xfrm>
            <a:off x="1218046" y="337533"/>
            <a:ext cx="10568707" cy="2221509"/>
          </a:xfrm>
          <a:prstGeom prst="rect">
            <a:avLst/>
          </a:prstGeom>
        </p:spPr>
        <p:txBody>
          <a:bodyPr/>
          <a:lstStyle/>
          <a:p>
            <a:pPr algn="ctr" defTabSz="624230">
              <a:defRPr sz="3936" spc="-66">
                <a:solidFill>
                  <a:srgbClr val="2B4159"/>
                </a:solidFill>
              </a:defRPr>
            </a:pPr>
            <a:r>
              <a:rPr lang="en-GB" dirty="0"/>
              <a:t>Implementing the SDGs</a:t>
            </a:r>
            <a:endParaRPr dirty="0"/>
          </a:p>
          <a:p>
            <a:pPr algn="ctr" defTabSz="624230">
              <a:defRPr sz="3839" spc="-72"/>
            </a:pPr>
            <a:r>
              <a:rPr lang="en-GB" dirty="0">
                <a:solidFill>
                  <a:srgbClr val="000000"/>
                </a:solidFill>
              </a:rPr>
              <a:t>Women, Water &amp; Leadership</a:t>
            </a:r>
            <a:br>
              <a:rPr lang="en-GB" dirty="0">
                <a:solidFill>
                  <a:srgbClr val="000000"/>
                </a:solidFill>
              </a:rPr>
            </a:br>
            <a:endParaRPr sz="2735" spc="-51" dirty="0">
              <a:solidFill>
                <a:srgbClr val="000000"/>
              </a:solidFill>
            </a:endParaRPr>
          </a:p>
          <a:p>
            <a:pPr defTabSz="624230">
              <a:defRPr sz="2112" spc="-39"/>
            </a:pPr>
            <a:endParaRPr sz="2735" spc="-51" dirty="0">
              <a:solidFill>
                <a:srgbClr val="000000"/>
              </a:solidFill>
            </a:endParaRPr>
          </a:p>
        </p:txBody>
      </p:sp>
      <p:sp>
        <p:nvSpPr>
          <p:cNvPr id="173" name="Line"/>
          <p:cNvSpPr/>
          <p:nvPr/>
        </p:nvSpPr>
        <p:spPr>
          <a:xfrm flipH="1" flipV="1">
            <a:off x="715806" y="2645661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85" name="Line"/>
          <p:cNvSpPr/>
          <p:nvPr/>
        </p:nvSpPr>
        <p:spPr>
          <a:xfrm flipH="1" flipV="1">
            <a:off x="783256" y="6411803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86" name="Line"/>
          <p:cNvSpPr/>
          <p:nvPr/>
        </p:nvSpPr>
        <p:spPr>
          <a:xfrm flipH="1" flipV="1">
            <a:off x="793274" y="3905358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 flipH="1" flipV="1">
            <a:off x="793274" y="5149743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2DF023-E321-4115-87FF-7342C1571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608">
            <a:off x="9883753" y="2845867"/>
            <a:ext cx="3421630" cy="4798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4F509-DD06-4F80-9FD6-D65B2698CA18}"/>
              </a:ext>
            </a:extLst>
          </p:cNvPr>
          <p:cNvSpPr txBox="1"/>
          <p:nvPr/>
        </p:nvSpPr>
        <p:spPr>
          <a:xfrm>
            <a:off x="1852340" y="2745499"/>
            <a:ext cx="7107636" cy="1391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r>
              <a:rPr lang="en-GB" dirty="0"/>
              <a:t>Kenya </a:t>
            </a:r>
            <a:r>
              <a:rPr lang="en-GB" sz="2000" i="1" dirty="0"/>
              <a:t>Mwihoko Women</a:t>
            </a:r>
          </a:p>
          <a:p>
            <a:r>
              <a:rPr lang="en-GB" sz="2000" i="1" dirty="0"/>
              <a:t> Increasing Food Security &amp; Water Access through Empowerment &amp; Education for women farmers</a:t>
            </a:r>
          </a:p>
          <a:p>
            <a:endParaRPr kumimoji="0" lang="en-GB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43C8F-55D5-4D45-A979-A56B0B2A0516}"/>
              </a:ext>
            </a:extLst>
          </p:cNvPr>
          <p:cNvSpPr txBox="1"/>
          <p:nvPr/>
        </p:nvSpPr>
        <p:spPr>
          <a:xfrm>
            <a:off x="1845757" y="4119734"/>
            <a:ext cx="7760193" cy="11449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r>
              <a:rPr lang="en-GB" dirty="0"/>
              <a:t>Malaysia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Clean Water for Rural Communities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 Access to Water, Organic Farming &amp; new careers for women &amp; girls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GB" dirty="0"/>
              <a:t> 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93978-CDE1-44DA-A5AA-5BF7A51B1B7A}"/>
              </a:ext>
            </a:extLst>
          </p:cNvPr>
          <p:cNvSpPr txBox="1"/>
          <p:nvPr/>
        </p:nvSpPr>
        <p:spPr>
          <a:xfrm>
            <a:off x="1846360" y="5250346"/>
            <a:ext cx="7218352" cy="7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r>
              <a:rPr lang="en-US" dirty="0"/>
              <a:t>Indonesia </a:t>
            </a:r>
            <a:r>
              <a:rPr lang="en-US" sz="2000" i="1" dirty="0"/>
              <a:t>Earthquake Recovery</a:t>
            </a:r>
          </a:p>
          <a:p>
            <a:r>
              <a:rPr lang="en-GB" sz="2000" i="1" dirty="0"/>
              <a:t>Access to Water, Shelter &amp; Capacity Building</a:t>
            </a:r>
            <a:endParaRPr kumimoji="0" lang="en-GB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47C72-A1C1-4615-B056-50ACAD84DBF0}"/>
              </a:ext>
            </a:extLst>
          </p:cNvPr>
          <p:cNvSpPr txBox="1"/>
          <p:nvPr/>
        </p:nvSpPr>
        <p:spPr>
          <a:xfrm>
            <a:off x="1845757" y="6562675"/>
            <a:ext cx="8053773" cy="1083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Bulgaria </a:t>
            </a:r>
            <a:r>
              <a:rPr kumimoji="0" lang="en-GB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WeWash</a:t>
            </a:r>
            <a:endParaRPr kumimoji="0" lang="en-GB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r>
              <a:rPr lang="en-GB" sz="2000" i="1" dirty="0"/>
              <a:t>Safe Water &amp; Sanitation; Educating women &amp; girls for jobs in water sector</a:t>
            </a:r>
          </a:p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8" descr="Food on a table&#10;&#10;Description automatically generated">
            <a:extLst>
              <a:ext uri="{FF2B5EF4-FFF2-40B4-BE49-F238E27FC236}">
                <a16:creationId xmlns:a16="http://schemas.microsoft.com/office/drawing/2014/main" id="{3431D9D7-BAEE-4FB3-8E40-67E22E69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" y="2759723"/>
            <a:ext cx="1338618" cy="100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58C9685-BC6D-4853-81AE-49D7AC557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7" y="6612485"/>
            <a:ext cx="1376125" cy="91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sitting at a picnic table&#10;&#10;Description automatically generated">
            <a:extLst>
              <a:ext uri="{FF2B5EF4-FFF2-40B4-BE49-F238E27FC236}">
                <a16:creationId xmlns:a16="http://schemas.microsoft.com/office/drawing/2014/main" id="{09CA6487-24ED-488D-ABC0-35F59A59C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16355"/>
          <a:stretch/>
        </p:blipFill>
        <p:spPr>
          <a:xfrm>
            <a:off x="217424" y="5296561"/>
            <a:ext cx="1341766" cy="95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74D420-3B33-489B-8FF2-95688C959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4" y="-4138"/>
            <a:ext cx="2441634" cy="2441634"/>
          </a:xfrm>
          <a:prstGeom prst="rect">
            <a:avLst/>
          </a:prstGeom>
        </p:spPr>
      </p:pic>
      <p:pic>
        <p:nvPicPr>
          <p:cNvPr id="21" name="Picture 20" descr="A picture containing person, grass, outdoor, child&#10;&#10;Description automatically generated">
            <a:extLst>
              <a:ext uri="{FF2B5EF4-FFF2-40B4-BE49-F238E27FC236}">
                <a16:creationId xmlns:a16="http://schemas.microsoft.com/office/drawing/2014/main" id="{B7E81C68-7104-4B29-A019-54E1AA062C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3"/>
          <a:stretch/>
        </p:blipFill>
        <p:spPr>
          <a:xfrm>
            <a:off x="244865" y="4024481"/>
            <a:ext cx="1338618" cy="102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52484B-685E-4E36-B678-99E2F3E8F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568644"/>
            <a:ext cx="13003895" cy="7742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597F553-AB2A-42C3-BEDC-2DB95AF3DF99}"/>
              </a:ext>
            </a:extLst>
          </p:cNvPr>
          <p:cNvSpPr txBox="1"/>
          <p:nvPr/>
        </p:nvSpPr>
        <p:spPr>
          <a:xfrm>
            <a:off x="715806" y="1550504"/>
            <a:ext cx="1364785" cy="467818"/>
          </a:xfrm>
          <a:prstGeom prst="rect">
            <a:avLst/>
          </a:prstGeom>
          <a:solidFill>
            <a:srgbClr val="0666B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FE3463-C9F8-4F84-977A-9D1FE37BF3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79" y="151076"/>
            <a:ext cx="3049244" cy="24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295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40">
              <a:schemeClr val="bg1"/>
            </a:gs>
            <a:gs pos="25000">
              <a:schemeClr val="bg1"/>
            </a:gs>
            <a:gs pos="79648">
              <a:srgbClr val="0168B0"/>
            </a:gs>
            <a:gs pos="94000">
              <a:srgbClr val="0168B0"/>
            </a:gs>
            <a:gs pos="41000">
              <a:schemeClr val="bg1"/>
            </a:gs>
            <a:gs pos="14159">
              <a:schemeClr val="bg1"/>
            </a:gs>
            <a:gs pos="7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SCN1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3409">
            <a:off x="10503756" y="2760446"/>
            <a:ext cx="1844594" cy="37959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1" name="Title 1"/>
          <p:cNvSpPr txBox="1">
            <a:spLocks noGrp="1"/>
          </p:cNvSpPr>
          <p:nvPr>
            <p:ph type="ctrTitle"/>
          </p:nvPr>
        </p:nvSpPr>
        <p:spPr>
          <a:xfrm>
            <a:off x="1218046" y="228955"/>
            <a:ext cx="10568707" cy="1756535"/>
          </a:xfrm>
          <a:prstGeom prst="rect">
            <a:avLst/>
          </a:prstGeom>
        </p:spPr>
        <p:txBody>
          <a:bodyPr/>
          <a:lstStyle/>
          <a:p>
            <a:pPr algn="ctr" defTabSz="624230">
              <a:defRPr sz="3936" spc="-66">
                <a:solidFill>
                  <a:srgbClr val="2B4159"/>
                </a:solidFill>
              </a:defRPr>
            </a:pPr>
            <a:r>
              <a:rPr lang="en-GB" dirty="0"/>
              <a:t>Women, Water &amp; Leadership meets the SDGs</a:t>
            </a:r>
            <a:br>
              <a:rPr lang="en-GB" dirty="0"/>
            </a:br>
            <a:r>
              <a:rPr lang="en-GB" dirty="0"/>
              <a:t>SDG 4 </a:t>
            </a:r>
            <a:r>
              <a:rPr lang="en-GB" dirty="0">
                <a:solidFill>
                  <a:srgbClr val="FCC30B"/>
                </a:solidFill>
              </a:rPr>
              <a:t>|</a:t>
            </a:r>
            <a:r>
              <a:rPr lang="en-GB" dirty="0"/>
              <a:t>SDG 5 </a:t>
            </a:r>
            <a:r>
              <a:rPr lang="en-GB" dirty="0">
                <a:solidFill>
                  <a:srgbClr val="FCC30B"/>
                </a:solidFill>
              </a:rPr>
              <a:t>|</a:t>
            </a:r>
            <a:r>
              <a:rPr lang="en-GB" dirty="0"/>
              <a:t>SDG 6 </a:t>
            </a:r>
            <a:r>
              <a:rPr lang="en-GB" dirty="0">
                <a:solidFill>
                  <a:srgbClr val="FCC30B"/>
                </a:solidFill>
              </a:rPr>
              <a:t>+</a:t>
            </a:r>
            <a:endParaRPr dirty="0">
              <a:solidFill>
                <a:srgbClr val="FCC30B"/>
              </a:solidFill>
            </a:endParaRPr>
          </a:p>
          <a:p>
            <a:pPr algn="ctr" defTabSz="624230">
              <a:defRPr sz="3120" spc="-58">
                <a:solidFill>
                  <a:schemeClr val="accent1"/>
                </a:solidFill>
              </a:defRPr>
            </a:pPr>
            <a:endParaRPr sz="2735" spc="-51" dirty="0">
              <a:solidFill>
                <a:srgbClr val="000000"/>
              </a:solidFill>
            </a:endParaRPr>
          </a:p>
        </p:txBody>
      </p:sp>
      <p:sp>
        <p:nvSpPr>
          <p:cNvPr id="173" name="Line"/>
          <p:cNvSpPr/>
          <p:nvPr/>
        </p:nvSpPr>
        <p:spPr>
          <a:xfrm flipH="1" flipV="1">
            <a:off x="715806" y="2645661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pic>
        <p:nvPicPr>
          <p:cNvPr id="174" name="E_SDG goals_icons-individual-cmyk-02.jpg" descr="E_SDG goals_icons-individual-cmyk-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39" y="2991534"/>
            <a:ext cx="719390" cy="71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E_SDG goals_icons-individual-cmyk-05.jpg" descr="E_SDG goals_icons-individual-cmyk-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841" y="2997311"/>
            <a:ext cx="719390" cy="71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_SDG goals_icons-individual-cmyk-06.jpg" descr="E_SDG goals_icons-individual-cmyk-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8743" y="2997311"/>
            <a:ext cx="719390" cy="71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E_SDG goals_icons-individual-cmyk-07.jpg" descr="E_SDG goals_icons-individual-cmyk-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232" y="5095181"/>
            <a:ext cx="719390" cy="71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E_SDG goals_icons-individual-cmyk-11.jpg" descr="E_SDG goals_icons-individual-cmyk-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497" y="5095179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E_SDG goals_icons-individual-cmyk-12.jpg" descr="E_SDG goals_icons-individual-cmyk-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175" y="5095180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_SDG goals_icons-individual-cmyk-13.jpg" descr="E_SDG goals_icons-individual-cmyk-1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2867" y="5066876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E_SDG goals_icons-individual-cmyk-04.jpg" descr="E_SDG goals_icons-individual-cmyk-0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9435" y="3992246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E_SDG goals_icons-individual-cmyk-05.jpg" descr="E_SDG goals_icons-individual-cmyk-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896" y="3991936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E_SDG goals_icons-individual-cmyk-08.jpg" descr="E_SDG goals_icons-individual-cmyk-0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1385" y="3995509"/>
            <a:ext cx="719390" cy="719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E_SDG goals_icons-individual-cmyk-10.jpg" descr="E_SDG goals_icons-individual-cmyk-10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8797" y="3990166"/>
            <a:ext cx="719390" cy="71939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Line"/>
          <p:cNvSpPr/>
          <p:nvPr/>
        </p:nvSpPr>
        <p:spPr>
          <a:xfrm flipH="1" flipV="1">
            <a:off x="746480" y="6127616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86" name="Line"/>
          <p:cNvSpPr/>
          <p:nvPr/>
        </p:nvSpPr>
        <p:spPr>
          <a:xfrm flipH="1" flipV="1">
            <a:off x="715806" y="3773555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 flipH="1" flipV="1">
            <a:off x="715807" y="4876800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4B7A4-9D38-4614-A2A2-6441C0FA4A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9" y="7051613"/>
            <a:ext cx="13004800" cy="3490389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55EB8EE-1628-496A-A5B3-994C901890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92" y="2987011"/>
            <a:ext cx="731933" cy="73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1C30E-3230-4381-B561-3F072D3456D3}"/>
              </a:ext>
            </a:extLst>
          </p:cNvPr>
          <p:cNvSpPr txBox="1"/>
          <p:nvPr/>
        </p:nvSpPr>
        <p:spPr>
          <a:xfrm>
            <a:off x="679218" y="2962368"/>
            <a:ext cx="4678477" cy="437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Food &amp; Water Security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EF185-F58F-4464-A309-14F979EDBC90}"/>
              </a:ext>
            </a:extLst>
          </p:cNvPr>
          <p:cNvSpPr txBox="1"/>
          <p:nvPr/>
        </p:nvSpPr>
        <p:spPr>
          <a:xfrm>
            <a:off x="585252" y="3971285"/>
            <a:ext cx="4668144" cy="7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pPr marL="0" marR="0" indent="0" algn="l" defTabSz="6502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Quality Education, Vocational Training, Empowerment &amp; Participation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9CF25-9D35-4613-A0C5-75573D9C6B2E}"/>
              </a:ext>
            </a:extLst>
          </p:cNvPr>
          <p:cNvSpPr txBox="1"/>
          <p:nvPr/>
        </p:nvSpPr>
        <p:spPr>
          <a:xfrm>
            <a:off x="664836" y="5221357"/>
            <a:ext cx="4121237" cy="7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t">
            <a:spAutoFit/>
          </a:bodyPr>
          <a:lstStyle/>
          <a:p>
            <a:r>
              <a:rPr lang="en-GB" sz="2200" dirty="0"/>
              <a:t>Sustainable Production &amp; Clean Energy</a:t>
            </a:r>
            <a:endParaRPr kumimoji="0" lang="en-GB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40">
              <a:schemeClr val="bg1"/>
            </a:gs>
            <a:gs pos="25000">
              <a:schemeClr val="bg1"/>
            </a:gs>
            <a:gs pos="79648">
              <a:srgbClr val="0168B0"/>
            </a:gs>
            <a:gs pos="94000">
              <a:srgbClr val="0168B0"/>
            </a:gs>
            <a:gs pos="41000">
              <a:schemeClr val="bg1"/>
            </a:gs>
            <a:gs pos="14159">
              <a:schemeClr val="bg1"/>
            </a:gs>
            <a:gs pos="7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4B7A4-9D38-4614-A2A2-6441C0FA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" y="7051613"/>
            <a:ext cx="13004800" cy="3490389"/>
          </a:xfrm>
          <a:prstGeom prst="rect">
            <a:avLst/>
          </a:prstGeom>
        </p:spPr>
      </p:pic>
      <p:pic>
        <p:nvPicPr>
          <p:cNvPr id="6" name="Picture 5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2F4EBDA4-8302-4BF5-8ED5-C1D211BF9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5283" r="4995" b="5181"/>
          <a:stretch/>
        </p:blipFill>
        <p:spPr>
          <a:xfrm rot="477018">
            <a:off x="6039412" y="2246735"/>
            <a:ext cx="3562295" cy="4883522"/>
          </a:xfrm>
          <a:prstGeom prst="rect">
            <a:avLst/>
          </a:prstGeom>
        </p:spPr>
      </p:pic>
      <p:pic>
        <p:nvPicPr>
          <p:cNvPr id="169" name="DSCN10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3409">
            <a:off x="9385993" y="2148149"/>
            <a:ext cx="3524756" cy="49804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1" name="Title 1"/>
          <p:cNvSpPr txBox="1">
            <a:spLocks noGrp="1"/>
          </p:cNvSpPr>
          <p:nvPr>
            <p:ph type="ctrTitle"/>
          </p:nvPr>
        </p:nvSpPr>
        <p:spPr>
          <a:xfrm>
            <a:off x="1089285" y="394011"/>
            <a:ext cx="10568707" cy="2221509"/>
          </a:xfrm>
          <a:prstGeom prst="rect">
            <a:avLst/>
          </a:prstGeom>
        </p:spPr>
        <p:txBody>
          <a:bodyPr/>
          <a:lstStyle/>
          <a:p>
            <a:pPr algn="ctr" defTabSz="624230">
              <a:defRPr sz="3936" spc="-66">
                <a:solidFill>
                  <a:srgbClr val="2B4159"/>
                </a:solidFill>
              </a:defRPr>
            </a:pPr>
            <a:r>
              <a:rPr lang="en-GB" dirty="0"/>
              <a:t>A Global Voice for Women</a:t>
            </a:r>
            <a:endParaRPr dirty="0"/>
          </a:p>
          <a:p>
            <a:pPr algn="ctr" defTabSz="624230">
              <a:defRPr sz="3839" spc="-72"/>
            </a:pPr>
            <a:r>
              <a:rPr lang="en-GB" dirty="0">
                <a:solidFill>
                  <a:srgbClr val="000000"/>
                </a:solidFill>
              </a:rPr>
              <a:t>SI President’s Appeals – </a:t>
            </a:r>
            <a:r>
              <a:rPr lang="en-GB" i="1" dirty="0">
                <a:solidFill>
                  <a:srgbClr val="000000"/>
                </a:solidFill>
              </a:rPr>
              <a:t>Global Visibility</a:t>
            </a:r>
            <a:endParaRPr i="1" dirty="0">
              <a:solidFill>
                <a:srgbClr val="000000"/>
              </a:solidFill>
            </a:endParaRPr>
          </a:p>
          <a:p>
            <a:pPr algn="ctr" defTabSz="624230">
              <a:defRPr sz="3120" spc="-58">
                <a:solidFill>
                  <a:schemeClr val="accent1"/>
                </a:solidFill>
              </a:defRPr>
            </a:pPr>
            <a:endParaRPr sz="2735" spc="-51" dirty="0">
              <a:solidFill>
                <a:srgbClr val="000000"/>
              </a:solidFill>
            </a:endParaRPr>
          </a:p>
          <a:p>
            <a:pPr defTabSz="624230">
              <a:defRPr sz="2112" spc="-39"/>
            </a:pPr>
            <a:endParaRPr sz="2735" spc="-51" dirty="0">
              <a:solidFill>
                <a:srgbClr val="000000"/>
              </a:solidFill>
            </a:endParaRPr>
          </a:p>
        </p:txBody>
      </p:sp>
      <p:sp>
        <p:nvSpPr>
          <p:cNvPr id="173" name="Line"/>
          <p:cNvSpPr/>
          <p:nvPr/>
        </p:nvSpPr>
        <p:spPr>
          <a:xfrm flipH="1" flipV="1">
            <a:off x="1037218" y="1756422"/>
            <a:ext cx="8053773" cy="1"/>
          </a:xfrm>
          <a:prstGeom prst="line">
            <a:avLst/>
          </a:prstGeom>
          <a:ln w="12700">
            <a:solidFill>
              <a:srgbClr val="496392"/>
            </a:solidFill>
            <a:miter lim="400000"/>
          </a:ln>
        </p:spPr>
        <p:txBody>
          <a:bodyPr lIns="24383" tIns="24383" rIns="24383" bIns="24383"/>
          <a:lstStyle/>
          <a:p>
            <a:pPr algn="ctr" defTabSz="587022">
              <a:defRPr sz="2200">
                <a:solidFill>
                  <a:srgbClr val="414141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pic>
        <p:nvPicPr>
          <p:cNvPr id="4" name="Picture 3" descr="A screenshot of a newspaper&#10;&#10;Description automatically generated">
            <a:extLst>
              <a:ext uri="{FF2B5EF4-FFF2-40B4-BE49-F238E27FC236}">
                <a16:creationId xmlns:a16="http://schemas.microsoft.com/office/drawing/2014/main" id="{831DABC3-CB59-4192-8831-13B398D36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4040" r="4125" b="3081"/>
          <a:stretch/>
        </p:blipFill>
        <p:spPr>
          <a:xfrm rot="21098677">
            <a:off x="357097" y="2148344"/>
            <a:ext cx="3796153" cy="526674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EFF771-C8AC-4C64-B8B3-BAC08E183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629">
            <a:off x="2390534" y="2335889"/>
            <a:ext cx="3562296" cy="4995356"/>
          </a:xfrm>
          <a:prstGeom prst="rect">
            <a:avLst/>
          </a:prstGeom>
        </p:spPr>
      </p:pic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1AD8D6E-5B4C-4CAB-877E-1B905C62A9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273">
            <a:off x="3766618" y="5802960"/>
            <a:ext cx="3925418" cy="27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090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2"/>
          <a:srcRect t="2949" r="1" b="32751"/>
          <a:stretch>
            <a:fillRect/>
          </a:stretch>
        </p:blipFill>
        <p:spPr>
          <a:xfrm>
            <a:off x="-7236" y="733866"/>
            <a:ext cx="7336804" cy="245313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49" name="SI President Mariet Verhoef-Cohen…"/>
          <p:cNvSpPr txBox="1"/>
          <p:nvPr/>
        </p:nvSpPr>
        <p:spPr>
          <a:xfrm>
            <a:off x="554955" y="4372717"/>
            <a:ext cx="7312000" cy="106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>
              <a:defRPr sz="3900"/>
            </a:pPr>
            <a:r>
              <a:rPr dirty="0"/>
              <a:t>SI President Mariet Verhoef-Cohen </a:t>
            </a:r>
          </a:p>
          <a:p>
            <a:r>
              <a:rPr dirty="0"/>
              <a:t>Officer in the </a:t>
            </a:r>
            <a:r>
              <a:rPr lang="en-GB" dirty="0"/>
              <a:t>Order of </a:t>
            </a:r>
            <a:r>
              <a:rPr dirty="0"/>
              <a:t>Orange-Nassau</a:t>
            </a:r>
          </a:p>
        </p:txBody>
      </p:sp>
      <p:sp>
        <p:nvSpPr>
          <p:cNvPr id="150" name="Line"/>
          <p:cNvSpPr/>
          <p:nvPr/>
        </p:nvSpPr>
        <p:spPr>
          <a:xfrm>
            <a:off x="305671" y="8527238"/>
            <a:ext cx="7802505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txBody>
          <a:bodyPr lIns="48767" tIns="48767" rIns="48767" bIns="48767"/>
          <a:lstStyle/>
          <a:p>
            <a:endParaRPr/>
          </a:p>
        </p:txBody>
      </p:sp>
      <p:pic>
        <p:nvPicPr>
          <p:cNvPr id="151" name="Lady-white-on-transp.png" descr="Lady-white-on-tran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125" y="3476254"/>
            <a:ext cx="3324650" cy="332464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@MarietCohen"/>
          <p:cNvSpPr txBox="1"/>
          <p:nvPr/>
        </p:nvSpPr>
        <p:spPr>
          <a:xfrm>
            <a:off x="1696640" y="5583534"/>
            <a:ext cx="2016920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solidFill>
                  <a:srgbClr val="535353"/>
                </a:solidFill>
              </a:defRPr>
            </a:lvl1pPr>
          </a:lstStyle>
          <a:p>
            <a:r>
              <a:t>@MarietCohen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853" y="5583534"/>
            <a:ext cx="536840" cy="402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36" y="8040165"/>
            <a:ext cx="13019272" cy="16727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803181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0000FF"/>
      </a:hlink>
      <a:folHlink>
        <a:srgbClr val="FF00FF"/>
      </a:folHlink>
    </a:clrScheme>
    <a:fontScheme name="Fra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0000FF"/>
      </a:hlink>
      <a:folHlink>
        <a:srgbClr val="FF00FF"/>
      </a:folHlink>
    </a:clrScheme>
    <a:fontScheme name="Fra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>
        <a:spAutoFit/>
      </a:bodyPr>
      <a:lstStyle>
        <a:defPPr marL="0" marR="0" indent="0" algn="l" defTabSz="65024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133</Words>
  <Application>Microsoft Office PowerPoint</Application>
  <PresentationFormat>Custom</PresentationFormat>
  <Paragraphs>22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Bodoni SvtyTwo ITC TT-Book</vt:lpstr>
      <vt:lpstr>Calibri</vt:lpstr>
      <vt:lpstr>Palatino</vt:lpstr>
      <vt:lpstr>Frame</vt:lpstr>
      <vt:lpstr>PowerPoint Presentation</vt:lpstr>
      <vt:lpstr>PowerPoint Presentation</vt:lpstr>
      <vt:lpstr>PowerPoint Presentation</vt:lpstr>
      <vt:lpstr>Implementing the SDGs Women, Water &amp; Leadership  </vt:lpstr>
      <vt:lpstr>Women, Water &amp; Leadership meets the SDGs SDG 4 |SDG 5 |SDG 6 + </vt:lpstr>
      <vt:lpstr>A Global Voice for Women SI President’s Appeals – Global Visibility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Joanne Yeoh</cp:lastModifiedBy>
  <cp:revision>78</cp:revision>
  <dcterms:modified xsi:type="dcterms:W3CDTF">2019-07-25T13:26:10Z</dcterms:modified>
</cp:coreProperties>
</file>